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oleObject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vml" ContentType="application/vnd.openxmlformats-officedocument.vmlDrawing"/>
  <Default Extension="png" ContentType="image/png"/>
  <Default Extension="wmf" ContentType="image/x-w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48" r:id="rId1"/>
  </p:sldMasterIdLst>
  <p:notesMasterIdLst>
    <p:notesMasterId r:id="rId34"/>
  </p:notesMasterIdLst>
  <p:sldIdLst>
    <p:sldId id="256" r:id="rId2"/>
    <p:sldId id="371" r:id="rId3"/>
    <p:sldId id="383" r:id="rId4"/>
    <p:sldId id="367" r:id="rId5"/>
    <p:sldId id="365" r:id="rId6"/>
    <p:sldId id="363" r:id="rId7"/>
    <p:sldId id="384" r:id="rId8"/>
    <p:sldId id="344" r:id="rId9"/>
    <p:sldId id="378" r:id="rId10"/>
    <p:sldId id="370" r:id="rId11"/>
    <p:sldId id="385" r:id="rId12"/>
    <p:sldId id="391" r:id="rId13"/>
    <p:sldId id="355" r:id="rId14"/>
    <p:sldId id="349" r:id="rId15"/>
    <p:sldId id="353" r:id="rId16"/>
    <p:sldId id="354" r:id="rId17"/>
    <p:sldId id="388" r:id="rId18"/>
    <p:sldId id="393" r:id="rId19"/>
    <p:sldId id="369" r:id="rId20"/>
    <p:sldId id="394" r:id="rId21"/>
    <p:sldId id="389" r:id="rId22"/>
    <p:sldId id="390" r:id="rId23"/>
    <p:sldId id="395" r:id="rId24"/>
    <p:sldId id="392" r:id="rId25"/>
    <p:sldId id="374" r:id="rId26"/>
    <p:sldId id="375" r:id="rId27"/>
    <p:sldId id="376" r:id="rId28"/>
    <p:sldId id="377" r:id="rId29"/>
    <p:sldId id="345" r:id="rId30"/>
    <p:sldId id="372" r:id="rId31"/>
    <p:sldId id="380" r:id="rId32"/>
    <p:sldId id="368" r:id="rId33"/>
  </p:sldIdLst>
  <p:sldSz cx="9144000" cy="6858000" type="screen4x3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John David N. Dionisio" initials="JD" lastIdx="5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3A299"/>
    <a:srgbClr val="9C9C9C"/>
    <a:srgbClr val="05CDDA"/>
    <a:srgbClr val="C51789"/>
    <a:srgbClr val="F9238E"/>
    <a:srgbClr val="FA54A7"/>
    <a:srgbClr val="16693F"/>
    <a:srgbClr val="E38D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196" autoAdjust="0"/>
    <p:restoredTop sz="86678"/>
  </p:normalViewPr>
  <p:slideViewPr>
    <p:cSldViewPr snapToGrid="0" snapToObjects="1">
      <p:cViewPr>
        <p:scale>
          <a:sx n="100" d="100"/>
          <a:sy n="100" d="100"/>
        </p:scale>
        <p:origin x="896" y="14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2872"/>
    </p:cViewPr>
  </p:sorterViewPr>
  <p:notesViewPr>
    <p:cSldViewPr snapToGrid="0" snapToObjects="1">
      <p:cViewPr varScale="1">
        <p:scale>
          <a:sx n="82" d="100"/>
          <a:sy n="82" d="100"/>
        </p:scale>
        <p:origin x="3312" y="16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notesMaster" Target="notesMasters/notesMaster1.xml"/><Relationship Id="rId35" Type="http://schemas.openxmlformats.org/officeDocument/2006/relationships/commentAuthors" Target="commentAuthors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viewProps" Target="viewProps.xml"/><Relationship Id="rId38" Type="http://schemas.openxmlformats.org/officeDocument/2006/relationships/theme" Target="theme/theme1.xml"/><Relationship Id="rId39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B39F3F-B769-4086-9379-2E97F0DE416C}" type="datetimeFigureOut">
              <a:rPr lang="en-US" smtClean="0"/>
              <a:t>11/8/17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16425"/>
            <a:ext cx="5607050" cy="418306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71EC1C-5ADC-44AF-BC95-94CFA26494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4923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1EC1C-5ADC-44AF-BC95-94CFA264941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5861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charset="0"/>
              <a:buChar char="•"/>
            </a:pPr>
            <a:r>
              <a:rPr lang="en-US" dirty="0" smtClean="0"/>
              <a:t>We’ve solved</a:t>
            </a:r>
            <a:r>
              <a:rPr lang="en-US" baseline="0" dirty="0" smtClean="0"/>
              <a:t> this problem in GRNsight v2 by allowing users to set a custom normalization factor using the user interface screenshotted on the right</a:t>
            </a:r>
          </a:p>
          <a:p>
            <a:pPr marL="171450" indent="-171450">
              <a:buFont typeface="Arial" charset="0"/>
              <a:buChar char="•"/>
            </a:pPr>
            <a:r>
              <a:rPr lang="en-US" dirty="0" smtClean="0"/>
              <a:t>The</a:t>
            </a:r>
            <a:r>
              <a:rPr lang="en-US" baseline="0" dirty="0" smtClean="0"/>
              <a:t> two graphs are the same as those on the previous slide, except their edge thicknesses are now rendered on the same scale.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This facilitates accurate visual comparison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1EC1C-5ADC-44AF-BC95-94CFA264941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5558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charset="0"/>
              <a:buChar char="•"/>
            </a:pPr>
            <a:r>
              <a:rPr lang="en-US" dirty="0" smtClean="0"/>
              <a:t>We’ve solved</a:t>
            </a:r>
            <a:r>
              <a:rPr lang="en-US" baseline="0" dirty="0" smtClean="0"/>
              <a:t> this problem in GRNsight v2 by allowing users to set a custom normalization factor using the user interface screenshotted on the right</a:t>
            </a:r>
          </a:p>
          <a:p>
            <a:pPr marL="171450" indent="-171450">
              <a:buFont typeface="Arial" charset="0"/>
              <a:buChar char="•"/>
            </a:pPr>
            <a:r>
              <a:rPr lang="en-US" dirty="0" smtClean="0"/>
              <a:t>The</a:t>
            </a:r>
            <a:r>
              <a:rPr lang="en-US" baseline="0" dirty="0" smtClean="0"/>
              <a:t> two graphs are the same as those on the previous slide, except their edge thicknesses are now rendered on the same scale.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This facilitates accurate visual comparison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1EC1C-5ADC-44AF-BC95-94CFA264941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0636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summary, the</a:t>
            </a:r>
            <a:r>
              <a:rPr lang="en-US" baseline="0" dirty="0" smtClean="0"/>
              <a:t> three visual and analytic features highlighted: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1EC1C-5ADC-44AF-BC95-94CFA264941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356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Addition of features in GRNsight v2 increased the number of possible combinations of functions a user can perform.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1EC1C-5ADC-44AF-BC95-94CFA264941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4350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Updates?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1EC1C-5ADC-44AF-BC95-94CFA264941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4767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 GRN’s mechanism </a:t>
            </a:r>
            <a:r>
              <a:rPr lang="en-US" baseline="0" dirty="0" smtClean="0"/>
              <a:t>of control is transcription factors</a:t>
            </a:r>
            <a:r>
              <a:rPr lang="mr-IN" baseline="0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1EC1C-5ADC-44AF-BC95-94CFA264941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722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 smtClean="0"/>
              <a:t>Weights represent the magnitude and sign of regulatory relationships.</a:t>
            </a:r>
          </a:p>
          <a:p>
            <a:pPr lvl="0"/>
            <a:r>
              <a:rPr lang="en-US" dirty="0" smtClean="0"/>
              <a:t>Positive weights mean activation of gene expression.</a:t>
            </a:r>
          </a:p>
          <a:p>
            <a:pPr lvl="0"/>
            <a:r>
              <a:rPr lang="en-US" dirty="0" smtClean="0"/>
              <a:t>Negative weights mean repression of gene expression.</a:t>
            </a:r>
            <a:endParaRPr lang="e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1EC1C-5ADC-44AF-BC95-94CFA264941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1719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1EC1C-5ADC-44AF-BC95-94CFA264941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2071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Our</a:t>
            </a:r>
            <a:r>
              <a:rPr lang="en-US" baseline="0" dirty="0" smtClean="0"/>
              <a:t> solution is GRNsight, a web application which automatically produces visualizations of weighted networks from adjacency matrix inputs. </a:t>
            </a:r>
          </a:p>
          <a:p>
            <a:r>
              <a:rPr lang="en-US" baseline="0" dirty="0" smtClean="0"/>
              <a:t>In a GRNsight visualization, rectangular nodes represent genes, and the </a:t>
            </a:r>
            <a:r>
              <a:rPr lang="en-US" dirty="0" smtClean="0"/>
              <a:t>thickness of arrows represent the </a:t>
            </a:r>
            <a:r>
              <a:rPr lang="en-US" baseline="0" dirty="0" smtClean="0"/>
              <a:t>strength of </a:t>
            </a:r>
            <a:r>
              <a:rPr lang="en-US" dirty="0" smtClean="0"/>
              <a:t>regulatory relationships.</a:t>
            </a:r>
            <a:endParaRPr lang="en-US" dirty="0"/>
          </a:p>
          <a:p>
            <a:r>
              <a:rPr lang="en-US" dirty="0" smtClean="0"/>
              <a:t>The interface on the left panel, allows the user to modify force graph parameters, which apply physics simulation to the graph.</a:t>
            </a:r>
            <a:endParaRPr lang="en-US" dirty="0"/>
          </a:p>
          <a:p>
            <a:r>
              <a:rPr lang="en-US" dirty="0" smtClean="0"/>
              <a:t>From user feedback of GRNsight v1, our research objective was</a:t>
            </a:r>
            <a:r>
              <a:rPr lang="en-US" baseline="0" dirty="0" smtClean="0"/>
              <a:t> to expand </a:t>
            </a:r>
            <a:r>
              <a:rPr lang="en-US" dirty="0" err="1" smtClean="0"/>
              <a:t>GRNsight’s</a:t>
            </a:r>
            <a:r>
              <a:rPr lang="en-US" dirty="0" smtClean="0"/>
              <a:t> visual and analytic features.</a:t>
            </a:r>
          </a:p>
          <a:p>
            <a:r>
              <a:rPr lang="en-US" baseline="0" dirty="0" smtClean="0"/>
              <a:t>In this talk I will focus on two features developed for GRNsight v2.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1EC1C-5ADC-44AF-BC95-94CFA264941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1806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</a:t>
            </a:r>
            <a:r>
              <a:rPr lang="en-US" baseline="0" dirty="0" smtClean="0"/>
              <a:t> this presentation, I will focus on a subset of these features developed for v2, which </a:t>
            </a:r>
            <a:r>
              <a:rPr lang="en-US" baseline="0" dirty="0" err="1" smtClean="0"/>
              <a:t>correcspond</a:t>
            </a:r>
            <a:r>
              <a:rPr lang="en-US" baseline="0" dirty="0" smtClean="0"/>
              <a:t> to the following three research objective.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1EC1C-5ADC-44AF-BC95-94CFA264941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6862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Client, server, and tests written in the JavaScript programming language, assisted by the</a:t>
            </a:r>
            <a:r>
              <a:rPr lang="en-US" baseline="0" dirty="0" smtClean="0"/>
              <a:t> following libraries displayed on the left.</a:t>
            </a:r>
            <a:endParaRPr lang="en-US" dirty="0" smtClean="0"/>
          </a:p>
          <a:p>
            <a:r>
              <a:rPr lang="en-US" dirty="0" smtClean="0"/>
              <a:t>GRNsight</a:t>
            </a:r>
            <a:r>
              <a:rPr lang="en-US" baseline="0" dirty="0" smtClean="0"/>
              <a:t> follows the software engineering best practice of t</a:t>
            </a:r>
            <a:r>
              <a:rPr lang="en-US" dirty="0" smtClean="0"/>
              <a:t>est driven development, in which</a:t>
            </a:r>
            <a:r>
              <a:rPr lang="en-US" baseline="0" dirty="0" smtClean="0"/>
              <a:t> tests are written for new functionality prior to the feature being developed.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1EC1C-5ADC-44AF-BC95-94CFA264941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8060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en-US" dirty="0" smtClean="0"/>
              <a:t>Our</a:t>
            </a:r>
            <a:r>
              <a:rPr lang="en-US" baseline="0" dirty="0" smtClean="0"/>
              <a:t> first objective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1EC1C-5ADC-44AF-BC95-94CFA264941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5418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en-US" dirty="0" smtClean="0"/>
              <a:t>Our</a:t>
            </a:r>
            <a:r>
              <a:rPr lang="en-US" baseline="0" dirty="0" smtClean="0"/>
              <a:t> second objective was to allow the user to customize the normalization factor for edge thickness.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The motivating problem in v1 was that visually comparing two graphs was difficult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For example, in the two graphs shown below, the circled edges with different weight values have the same thickness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This occurs because the normalization factor was automatically selected by maximum weight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1EC1C-5ADC-44AF-BC95-94CFA264941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9483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8D91A-A2EE-4B54-B3C6-F6C67903BA9C}" type="datetime1">
              <a:rPr lang="en-US" smtClean="0"/>
              <a:pPr/>
              <a:t>11/8/17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785C6-EBAF-49D5-AD4D-BABF4DFAAD59}" type="datetime1">
              <a:rPr lang="en-US" smtClean="0"/>
              <a:pPr/>
              <a:t>11/8/17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04122-9A3A-4FD8-98B8-22631F32846C}" type="datetime1">
              <a:rPr lang="en-US" smtClean="0"/>
              <a:pPr/>
              <a:t>11/8/17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9A7B8-0EC4-44C9-AFEF-25E144F11C06}" type="datetime1">
              <a:rPr lang="en-US" smtClean="0"/>
              <a:pPr/>
              <a:t>11/8/17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B47B5-C739-4DAE-AACD-CC58CA843AC4}" type="datetime1">
              <a:rPr lang="en-US" smtClean="0"/>
              <a:pPr/>
              <a:t>11/8/17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72AE48-94E6-46E0-BE32-5F0716DE9115}" type="datetime1">
              <a:rPr lang="en-US" smtClean="0"/>
              <a:pPr/>
              <a:t>11/8/17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84C285-8BCE-48FC-97D9-E2837AF38351}" type="datetime1">
              <a:rPr lang="en-US" smtClean="0"/>
              <a:pPr/>
              <a:t>11/8/17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70D3E6-EF16-4488-94A4-211508FE4682}" type="datetime1">
              <a:rPr lang="en-US" smtClean="0"/>
              <a:pPr/>
              <a:t>11/8/17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7FB3B-20DA-4D0E-BF16-8262B7156612}" type="datetime1">
              <a:rPr lang="en-US" smtClean="0"/>
              <a:pPr/>
              <a:t>11/8/17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73C2C-6BD0-40EC-8D8D-4D51F089C5EB}" type="datetime1">
              <a:rPr lang="en-US" smtClean="0"/>
              <a:pPr/>
              <a:t>11/8/17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377F5C-EDA7-4864-9756-35769B0E62CF}" type="datetime1">
              <a:rPr lang="en-US" smtClean="0"/>
              <a:pPr/>
              <a:t>11/8/17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88B99C93-F56F-46AB-9EB8-53614A95B15F}" type="datetime1">
              <a:rPr lang="en-US" smtClean="0"/>
              <a:pPr/>
              <a:t>11/8/17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FA84A37A-AFC2-4A01-80A1-FC20F2C0D5B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49" r:id="rId1"/>
    <p:sldLayoutId id="2147484050" r:id="rId2"/>
    <p:sldLayoutId id="2147484051" r:id="rId3"/>
    <p:sldLayoutId id="2147484052" r:id="rId4"/>
    <p:sldLayoutId id="2147484053" r:id="rId5"/>
    <p:sldLayoutId id="2147484054" r:id="rId6"/>
    <p:sldLayoutId id="2147484055" r:id="rId7"/>
    <p:sldLayoutId id="2147484056" r:id="rId8"/>
    <p:sldLayoutId id="2147484057" r:id="rId9"/>
    <p:sldLayoutId id="2147484058" r:id="rId10"/>
    <p:sldLayoutId id="2147484059" r:id="rId11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8" Type="http://schemas.openxmlformats.org/officeDocument/2006/relationships/image" Target="../media/image17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28.png"/><Relationship Id="rId7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tiff"/><Relationship Id="rId3" Type="http://schemas.openxmlformats.org/officeDocument/2006/relationships/image" Target="../media/image38.tif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40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tiff"/><Relationship Id="rId3" Type="http://schemas.openxmlformats.org/officeDocument/2006/relationships/image" Target="../media/image38.tif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tif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4" Type="http://schemas.openxmlformats.org/officeDocument/2006/relationships/image" Target="../media/image6.tiff"/><Relationship Id="rId5" Type="http://schemas.openxmlformats.org/officeDocument/2006/relationships/oleObject" Target="../embeddings/oleObject1.bin"/><Relationship Id="rId6" Type="http://schemas.openxmlformats.org/officeDocument/2006/relationships/image" Target="../media/image5.w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b="1" cap="none" dirty="0" smtClean="0">
                <a:latin typeface="+mn-lt"/>
              </a:rPr>
              <a:t>GRNsight v2</a:t>
            </a:r>
            <a:r>
              <a:rPr lang="en-US" sz="4400" cap="none" dirty="0" smtClean="0">
                <a:latin typeface="+mn-lt"/>
              </a:rPr>
              <a:t>:</a:t>
            </a:r>
            <a:r>
              <a:rPr lang="en-US" sz="4000" cap="none" dirty="0" smtClean="0">
                <a:latin typeface="+mn-lt"/>
              </a:rPr>
              <a:t> </a:t>
            </a:r>
            <a:r>
              <a:rPr lang="en-US" sz="3600" cap="none" dirty="0" smtClean="0">
                <a:latin typeface="+mn-lt"/>
              </a:rPr>
              <a:t/>
            </a:r>
            <a:br>
              <a:rPr lang="en-US" sz="3600" cap="none" dirty="0" smtClean="0">
                <a:latin typeface="+mn-lt"/>
              </a:rPr>
            </a:br>
            <a:r>
              <a:rPr lang="en-US" sz="3100" cap="none" dirty="0">
                <a:latin typeface="+mn-lt"/>
              </a:rPr>
              <a:t>a web application for visualizing models of </a:t>
            </a:r>
            <a:r>
              <a:rPr lang="en-US" sz="3100" cap="none" dirty="0" smtClean="0">
                <a:latin typeface="+mn-lt"/>
              </a:rPr>
              <a:t>gene </a:t>
            </a:r>
            <a:r>
              <a:rPr lang="en-US" sz="3100" cap="none" dirty="0">
                <a:latin typeface="+mn-lt"/>
              </a:rPr>
              <a:t>regulatory networks</a:t>
            </a:r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642805" y="3485521"/>
            <a:ext cx="8138124" cy="3170774"/>
          </a:xfrm>
        </p:spPr>
        <p:txBody>
          <a:bodyPr>
            <a:noAutofit/>
          </a:bodyPr>
          <a:lstStyle/>
          <a:p>
            <a:r>
              <a:rPr lang="en-US" sz="2000" b="1" dirty="0" smtClean="0"/>
              <a:t>Eileen J. Choe</a:t>
            </a:r>
          </a:p>
          <a:p>
            <a:r>
              <a:rPr lang="en-US" sz="2000" dirty="0" smtClean="0"/>
              <a:t>Department of Electrical Engineering and Computer Science</a:t>
            </a:r>
          </a:p>
          <a:p>
            <a:r>
              <a:rPr lang="en-US" sz="2000" dirty="0" smtClean="0"/>
              <a:t>Loyola Marymount University</a:t>
            </a:r>
          </a:p>
          <a:p>
            <a:endParaRPr lang="en-US" sz="1800" dirty="0" smtClean="0"/>
          </a:p>
          <a:p>
            <a:r>
              <a:rPr lang="en-US" sz="2000" dirty="0"/>
              <a:t>Saturday, </a:t>
            </a:r>
            <a:r>
              <a:rPr lang="en-US" sz="2000" dirty="0" smtClean="0"/>
              <a:t>November 18, 2017</a:t>
            </a:r>
          </a:p>
          <a:p>
            <a:r>
              <a:rPr lang="en-US" sz="2000" dirty="0" smtClean="0"/>
              <a:t>SCCUR Conference</a:t>
            </a:r>
          </a:p>
        </p:txBody>
      </p:sp>
      <p:pic>
        <p:nvPicPr>
          <p:cNvPr id="5" name="Picture 120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01341" y="5537034"/>
            <a:ext cx="2579588" cy="9275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1823" y="1663427"/>
            <a:ext cx="1322203" cy="567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006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9878" y="723900"/>
            <a:ext cx="8229600" cy="990600"/>
          </a:xfrm>
        </p:spPr>
        <p:txBody>
          <a:bodyPr>
            <a:normAutofit/>
          </a:bodyPr>
          <a:lstStyle/>
          <a:p>
            <a:r>
              <a:rPr lang="en-US" sz="2800" b="1" dirty="0" smtClean="0"/>
              <a:t>GRNsight fills a niche in bioinformatics visualization software</a:t>
            </a:r>
            <a:endParaRPr lang="en-US" sz="2800" b="1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1524105"/>
              </p:ext>
            </p:extLst>
          </p:nvPr>
        </p:nvGraphicFramePr>
        <p:xfrm>
          <a:off x="457200" y="2165532"/>
          <a:ext cx="8172278" cy="3254796"/>
        </p:xfrm>
        <a:graphic>
          <a:graphicData uri="http://schemas.openxmlformats.org/drawingml/2006/table">
            <a:tbl>
              <a:tblPr firstRow="1" bandRow="1"/>
              <a:tblGrid>
                <a:gridCol w="3533263"/>
                <a:gridCol w="4639015"/>
              </a:tblGrid>
              <a:tr h="813699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err="1" smtClean="0"/>
                        <a:t>Cytoscape</a:t>
                      </a:r>
                      <a:r>
                        <a:rPr lang="en-US" sz="2000" b="1" baseline="0" dirty="0" smtClean="0"/>
                        <a:t> and </a:t>
                      </a:r>
                      <a:r>
                        <a:rPr lang="en-US" sz="2000" b="1" baseline="0" dirty="0" err="1" smtClean="0"/>
                        <a:t>Gephi</a:t>
                      </a:r>
                      <a:endParaRPr lang="en-US" sz="2000" b="1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err="1" smtClean="0"/>
                        <a:t>GRNsight</a:t>
                      </a:r>
                      <a:endParaRPr lang="en-US" sz="2000" b="1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813699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Optimized for large-scale</a:t>
                      </a:r>
                      <a:r>
                        <a:rPr lang="en-US" sz="2000" b="1" baseline="0" dirty="0" smtClean="0"/>
                        <a:t> graphs.</a:t>
                      </a:r>
                      <a:endParaRPr lang="en-US" sz="2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42900" indent="-342900" algn="l">
                        <a:buFont typeface="Wingdings" charset="2"/>
                        <a:buChar char="ü"/>
                      </a:pPr>
                      <a:r>
                        <a:rPr lang="en-US" sz="2000" b="1" dirty="0" smtClean="0"/>
                        <a:t>Optimized for small- to medium- scale graphs.</a:t>
                      </a:r>
                      <a:endParaRPr lang="en-US" sz="2000" b="1" dirty="0"/>
                    </a:p>
                  </a:txBody>
                  <a:tcPr anchor="ctr"/>
                </a:tc>
              </a:tr>
              <a:tr h="813699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Must be installed.</a:t>
                      </a:r>
                      <a:endParaRPr lang="en-US" sz="2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42900" indent="-342900" algn="l">
                        <a:buFont typeface="Wingdings" charset="2"/>
                        <a:buChar char="ü"/>
                      </a:pPr>
                      <a:r>
                        <a:rPr lang="en-US" sz="2000" b="1" dirty="0" smtClean="0"/>
                        <a:t>Exists as a web application.</a:t>
                      </a:r>
                      <a:endParaRPr lang="en-US" sz="2000" b="1" dirty="0"/>
                    </a:p>
                  </a:txBody>
                  <a:tcPr anchor="ctr"/>
                </a:tc>
              </a:tr>
              <a:tr h="813699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Several</a:t>
                      </a:r>
                      <a:r>
                        <a:rPr lang="en-US" sz="2000" b="1" baseline="0" dirty="0" smtClean="0"/>
                        <a:t> complex features in addition to visualization.</a:t>
                      </a:r>
                      <a:endParaRPr lang="en-US" sz="2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42900" indent="-342900" algn="l">
                        <a:buFont typeface="Wingdings" charset="2"/>
                        <a:buChar char="ü"/>
                      </a:pPr>
                      <a:r>
                        <a:rPr lang="en-US" sz="2000" b="1" dirty="0" smtClean="0"/>
                        <a:t>Easy to use, and</a:t>
                      </a:r>
                      <a:r>
                        <a:rPr lang="en-US" sz="2000" b="1" baseline="0" dirty="0" smtClean="0"/>
                        <a:t> easily interpretable visualizations.</a:t>
                      </a:r>
                      <a:endParaRPr lang="en-US" sz="2000" b="1" dirty="0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23423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64"/>
          <p:cNvSpPr txBox="1">
            <a:spLocks noGrp="1"/>
          </p:cNvSpPr>
          <p:nvPr>
            <p:ph idx="1"/>
          </p:nvPr>
        </p:nvSpPr>
        <p:spPr>
          <a:xfrm>
            <a:off x="292100" y="1600200"/>
            <a:ext cx="8394700" cy="4876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71500" lvl="0" indent="-342900" rtl="0">
              <a:spcBef>
                <a:spcPts val="1000"/>
              </a:spcBef>
              <a:spcAft>
                <a:spcPts val="1000"/>
              </a:spcAft>
              <a:buFont typeface="Arial"/>
              <a:buChar char="•"/>
            </a:pPr>
            <a:r>
              <a:rPr lang="en" b="1" dirty="0">
                <a:solidFill>
                  <a:schemeClr val="bg1">
                    <a:lumMod val="50000"/>
                  </a:schemeClr>
                </a:solidFill>
              </a:rPr>
              <a:t>Gene regulatory networks (GRNs) consist of genes, transcription factors, and the regulatory relationships between them.</a:t>
            </a:r>
          </a:p>
          <a:p>
            <a:pPr marL="571500" lvl="0" indent="-342900" rtl="0">
              <a:spcBef>
                <a:spcPts val="0"/>
              </a:spcBef>
              <a:spcAft>
                <a:spcPts val="1000"/>
              </a:spcAft>
              <a:buFont typeface="Arial"/>
              <a:buChar char="•"/>
            </a:pPr>
            <a:r>
              <a:rPr lang="en" b="1" dirty="0">
                <a:solidFill>
                  <a:schemeClr val="bg1">
                    <a:lumMod val="50000"/>
                  </a:schemeClr>
                </a:solidFill>
              </a:rPr>
              <a:t>GRNsight is an open source web application and service for visualizing models of gene regulatory networks.</a:t>
            </a:r>
          </a:p>
          <a:p>
            <a:pPr marL="571500" lvl="0" indent="-342900">
              <a:spcBef>
                <a:spcPts val="0"/>
              </a:spcBef>
              <a:spcAft>
                <a:spcPts val="1000"/>
              </a:spcAft>
              <a:buFont typeface="Arial"/>
              <a:buChar char="•"/>
            </a:pPr>
            <a:r>
              <a:rPr lang="en-US" b="1" dirty="0"/>
              <a:t>In GRNsight </a:t>
            </a:r>
            <a:r>
              <a:rPr lang="en" b="1" dirty="0"/>
              <a:t>version 2.0</a:t>
            </a:r>
            <a:r>
              <a:rPr lang="en-US" b="1" dirty="0"/>
              <a:t>, the visual and analytic feature set was expanded</a:t>
            </a:r>
            <a:r>
              <a:rPr lang="en" b="1" dirty="0"/>
              <a:t>.</a:t>
            </a:r>
            <a:endParaRPr lang="en-US" b="1" dirty="0"/>
          </a:p>
          <a:p>
            <a:pPr marL="571500" indent="-342900">
              <a:spcBef>
                <a:spcPts val="0"/>
              </a:spcBef>
              <a:spcAft>
                <a:spcPts val="1000"/>
              </a:spcAft>
              <a:buFont typeface="Arial"/>
              <a:buChar char="•"/>
            </a:pPr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In GRNsight </a:t>
            </a:r>
            <a:r>
              <a:rPr lang="en" b="1" dirty="0">
                <a:solidFill>
                  <a:schemeClr val="bg2">
                    <a:lumMod val="50000"/>
                  </a:schemeClr>
                </a:solidFill>
              </a:rPr>
              <a:t>version 2.0</a:t>
            </a:r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, client and server side tests were expanded.</a:t>
            </a:r>
            <a:endParaRPr lang="en" b="1" dirty="0">
              <a:solidFill>
                <a:schemeClr val="bg2">
                  <a:lumMod val="50000"/>
                </a:schemeClr>
              </a:solidFill>
            </a:endParaRPr>
          </a:p>
          <a:p>
            <a:pPr marL="571500" lvl="0" indent="-342900" rtl="0">
              <a:spcBef>
                <a:spcPts val="0"/>
              </a:spcBef>
              <a:spcAft>
                <a:spcPts val="1000"/>
              </a:spcAft>
              <a:buFont typeface="Arial"/>
              <a:buChar char="•"/>
            </a:pPr>
            <a:endParaRPr lang="en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0384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8229600" cy="4724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chemeClr val="tx2"/>
                </a:solidFill>
              </a:rPr>
              <a:t>Corresponding Objectives: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Allow the graph to reach a steady state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Allow users to customize the normalization factor for edge thickness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Allow users to customize the gray edge threshold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Full list of v2 </a:t>
            </a:r>
            <a:r>
              <a:rPr lang="en-US" dirty="0"/>
              <a:t>features documented in </a:t>
            </a:r>
            <a:r>
              <a:rPr lang="en-US" dirty="0" smtClean="0"/>
              <a:t>the release notes</a:t>
            </a:r>
            <a:r>
              <a:rPr lang="en-US" dirty="0"/>
              <a:t>: </a:t>
            </a:r>
            <a:r>
              <a:rPr lang="en-US" sz="2000" b="1" dirty="0">
                <a:solidFill>
                  <a:schemeClr val="tx2"/>
                </a:solidFill>
              </a:rPr>
              <a:t>http</a:t>
            </a:r>
            <a:r>
              <a:rPr lang="en-US" sz="2000" b="1" dirty="0" smtClean="0">
                <a:solidFill>
                  <a:schemeClr val="tx2"/>
                </a:solidFill>
              </a:rPr>
              <a:t>://</a:t>
            </a:r>
            <a:r>
              <a:rPr lang="en-US" sz="2000" b="1" dirty="0" err="1" smtClean="0">
                <a:solidFill>
                  <a:schemeClr val="tx2"/>
                </a:solidFill>
              </a:rPr>
              <a:t>dondi.github.io</a:t>
            </a:r>
            <a:r>
              <a:rPr lang="en-US" sz="2000" b="1" dirty="0" smtClean="0">
                <a:solidFill>
                  <a:schemeClr val="tx2"/>
                </a:solidFill>
              </a:rPr>
              <a:t>/GRNsight/</a:t>
            </a:r>
            <a:r>
              <a:rPr lang="en-US" sz="2000" b="1" dirty="0" err="1" smtClean="0">
                <a:solidFill>
                  <a:schemeClr val="tx2"/>
                </a:solidFill>
              </a:rPr>
              <a:t>about.html#releaseContent</a:t>
            </a:r>
            <a:endParaRPr lang="en-US" sz="3200" b="1" dirty="0">
              <a:solidFill>
                <a:schemeClr val="tx2"/>
              </a:solidFill>
            </a:endParaRPr>
          </a:p>
          <a:p>
            <a:pPr lvl="1"/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b="1" dirty="0" smtClean="0"/>
              <a:t>A subset of visual and analytic features developed for GRNsight v2 is highlighted in this presentation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114604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632367"/>
            <a:ext cx="8364071" cy="990600"/>
          </a:xfrm>
        </p:spPr>
        <p:txBody>
          <a:bodyPr>
            <a:noAutofit/>
          </a:bodyPr>
          <a:lstStyle/>
          <a:p>
            <a:r>
              <a:rPr lang="en-US" sz="2800" b="1" dirty="0" smtClean="0"/>
              <a:t>GRNsight is written in JavaScript and follows software engineering best practices</a:t>
            </a:r>
            <a:endParaRPr lang="en-US" sz="28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5930" y="3020076"/>
            <a:ext cx="919580" cy="9195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2175" y="2646171"/>
            <a:ext cx="1653813" cy="3680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497" r="6882"/>
          <a:stretch/>
        </p:blipFill>
        <p:spPr>
          <a:xfrm>
            <a:off x="1917582" y="3034450"/>
            <a:ext cx="806712" cy="96394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199" y="5418643"/>
            <a:ext cx="31983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GRNsight technology stack</a:t>
            </a:r>
            <a:endParaRPr lang="en-US" sz="2000" b="1" dirty="0"/>
          </a:p>
        </p:txBody>
      </p:sp>
      <p:pic>
        <p:nvPicPr>
          <p:cNvPr id="10" name="Shape 141"/>
          <p:cNvPicPr preferRelativeResize="0">
            <a:picLocks/>
          </p:cNvPicPr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46358" y="1789186"/>
            <a:ext cx="5098030" cy="34071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188" y="2629884"/>
            <a:ext cx="1315587" cy="1315587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868632" y="5418643"/>
            <a:ext cx="32534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Test driven development cycle</a:t>
            </a:r>
            <a:endParaRPr lang="en-US" sz="2000" b="1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8"/>
          <a:srcRect t="21084" b="22160"/>
          <a:stretch/>
        </p:blipFill>
        <p:spPr>
          <a:xfrm>
            <a:off x="541188" y="3945471"/>
            <a:ext cx="3001669" cy="916094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4103753" y="3042821"/>
            <a:ext cx="1783699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Test Passes</a:t>
            </a:r>
            <a:endParaRPr lang="en-US" sz="2000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5769126" y="4740943"/>
            <a:ext cx="1882958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Test Passes</a:t>
            </a:r>
            <a:endParaRPr lang="en-US" sz="2000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7463558" y="3010737"/>
            <a:ext cx="1580830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Test Fails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560054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49834"/>
            <a:ext cx="8229600" cy="802152"/>
          </a:xfrm>
        </p:spPr>
        <p:txBody>
          <a:bodyPr>
            <a:normAutofit/>
          </a:bodyPr>
          <a:lstStyle/>
          <a:p>
            <a:r>
              <a:rPr lang="en-US" sz="2800" b="1" dirty="0" smtClean="0"/>
              <a:t>Allow the graph to reach a steady state </a:t>
            </a:r>
            <a:endParaRPr lang="en-US" sz="2800" b="1" dirty="0"/>
          </a:p>
        </p:txBody>
      </p:sp>
      <p:sp>
        <p:nvSpPr>
          <p:cNvPr id="6" name="Rectangle 5"/>
          <p:cNvSpPr/>
          <p:nvPr/>
        </p:nvSpPr>
        <p:spPr>
          <a:xfrm rot="5400000">
            <a:off x="2083215" y="664112"/>
            <a:ext cx="429562" cy="197156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2400" dirty="0" smtClean="0"/>
              <a:t>GRNsight v1</a:t>
            </a:r>
            <a:endParaRPr lang="en-US" sz="2400" dirty="0"/>
          </a:p>
        </p:txBody>
      </p:sp>
      <p:sp>
        <p:nvSpPr>
          <p:cNvPr id="8" name="Rectangle 7"/>
          <p:cNvSpPr/>
          <p:nvPr/>
        </p:nvSpPr>
        <p:spPr>
          <a:xfrm rot="5400000">
            <a:off x="6588922" y="630075"/>
            <a:ext cx="425223" cy="204397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2400" dirty="0" smtClean="0"/>
              <a:t>GRNsight v2</a:t>
            </a:r>
            <a:endParaRPr lang="en-US" sz="2400" dirty="0"/>
          </a:p>
        </p:txBody>
      </p:sp>
      <p:pic>
        <p:nvPicPr>
          <p:cNvPr id="9" name="Picture 8" descr="Screen Shot 2017-05-03 at 5.27.20 PM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662" y="2645242"/>
            <a:ext cx="4122668" cy="242444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2842" y="2430052"/>
            <a:ext cx="4138226" cy="287722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36662" y="5516577"/>
            <a:ext cx="433533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000" b="1" dirty="0" smtClean="0"/>
              <a:t>Nodes are restricted to </a:t>
            </a:r>
            <a:r>
              <a:rPr lang="en-US" sz="2000" b="1" dirty="0"/>
              <a:t>the available screen </a:t>
            </a:r>
            <a:r>
              <a:rPr lang="en-US" sz="2000" b="1" dirty="0" smtClean="0"/>
              <a:t>area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b="1" dirty="0" smtClean="0"/>
              <a:t>No ability to zoom and scroll</a:t>
            </a:r>
            <a:endParaRPr lang="en-US" sz="20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4892842" y="5516577"/>
            <a:ext cx="413822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000" b="1" dirty="0" smtClean="0"/>
              <a:t>Graph bounding box separated from viewport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b="1" dirty="0"/>
              <a:t>Z</a:t>
            </a:r>
            <a:r>
              <a:rPr lang="en-US" sz="2000" b="1" dirty="0" smtClean="0"/>
              <a:t>oom and scrolling enabled</a:t>
            </a:r>
            <a:endParaRPr lang="en-US" sz="20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0" y="0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Objective #1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633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510953"/>
            <a:ext cx="8458199" cy="644079"/>
          </a:xfrm>
        </p:spPr>
        <p:txBody>
          <a:bodyPr>
            <a:noAutofit/>
          </a:bodyPr>
          <a:lstStyle/>
          <a:p>
            <a:r>
              <a:rPr lang="en-US" sz="2800" b="1" dirty="0" smtClean="0"/>
              <a:t>Allow users to customize normalization factor for edge thickness</a:t>
            </a:r>
            <a:endParaRPr lang="en-US" sz="2800" b="1" dirty="0"/>
          </a:p>
        </p:txBody>
      </p:sp>
      <p:sp>
        <p:nvSpPr>
          <p:cNvPr id="7" name="Rectangle 6"/>
          <p:cNvSpPr/>
          <p:nvPr/>
        </p:nvSpPr>
        <p:spPr>
          <a:xfrm rot="5400000">
            <a:off x="1346635" y="688420"/>
            <a:ext cx="442149" cy="186890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2400" dirty="0" smtClean="0"/>
              <a:t>GRNsight v1</a:t>
            </a:r>
            <a:endParaRPr lang="en-US" sz="2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410" y="3444629"/>
            <a:ext cx="4335504" cy="245574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3349" y="3399260"/>
            <a:ext cx="4102050" cy="2491853"/>
          </a:xfrm>
          <a:prstGeom prst="rect">
            <a:avLst/>
          </a:prstGeom>
        </p:spPr>
      </p:pic>
      <p:sp>
        <p:nvSpPr>
          <p:cNvPr id="11" name="Oval 10"/>
          <p:cNvSpPr/>
          <p:nvPr/>
        </p:nvSpPr>
        <p:spPr>
          <a:xfrm>
            <a:off x="1867270" y="3739098"/>
            <a:ext cx="728061" cy="63543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6281704" y="3692604"/>
            <a:ext cx="728061" cy="63543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228599" y="1918786"/>
            <a:ext cx="86868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400" dirty="0" smtClean="0"/>
              <a:t>Visually comparing </a:t>
            </a:r>
            <a:r>
              <a:rPr lang="en-US" sz="2400" dirty="0"/>
              <a:t>two graphs </a:t>
            </a:r>
            <a:r>
              <a:rPr lang="en-US" sz="2400" dirty="0" smtClean="0"/>
              <a:t>was difficult.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/>
              <a:t>Normalization factor was automatically selected by maximum weight.</a:t>
            </a:r>
            <a:endParaRPr lang="en-US" sz="2400" dirty="0"/>
          </a:p>
        </p:txBody>
      </p:sp>
      <p:sp>
        <p:nvSpPr>
          <p:cNvPr id="19" name="TextBox 18"/>
          <p:cNvSpPr txBox="1"/>
          <p:nvPr/>
        </p:nvSpPr>
        <p:spPr>
          <a:xfrm>
            <a:off x="1349275" y="6137879"/>
            <a:ext cx="64454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Circled edge thicknesses are the same although weight values are different</a:t>
            </a:r>
            <a:endParaRPr lang="en-U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0" y="0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Objective #2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8398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410" y="3748910"/>
            <a:ext cx="4335504" cy="245574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6561" y="3503507"/>
            <a:ext cx="3875161" cy="2735944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49226" y="1670576"/>
            <a:ext cx="596023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400" dirty="0" smtClean="0"/>
              <a:t>Allows user to set normalization factor using user interface.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/>
              <a:t>E</a:t>
            </a:r>
            <a:r>
              <a:rPr lang="en-US" sz="2400" dirty="0" smtClean="0"/>
              <a:t>dge thicknesses can be rendered on the same scale.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/>
              <a:t>Facilitates accurate visual comparison.</a:t>
            </a:r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5414" y="1567993"/>
            <a:ext cx="2182516" cy="900923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6279878" y="2520994"/>
            <a:ext cx="24680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Normalization factor User Interface </a:t>
            </a:r>
            <a:endParaRPr lang="en-US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1269065" y="6211047"/>
            <a:ext cx="66058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Circled edge thicknesses are different when weight values are different</a:t>
            </a:r>
            <a:endParaRPr lang="en-US" b="1" dirty="0"/>
          </a:p>
        </p:txBody>
      </p:sp>
      <p:sp>
        <p:nvSpPr>
          <p:cNvPr id="26" name="Rectangle 25"/>
          <p:cNvSpPr/>
          <p:nvPr/>
        </p:nvSpPr>
        <p:spPr>
          <a:xfrm rot="5400000">
            <a:off x="1346635" y="515048"/>
            <a:ext cx="442149" cy="186890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2400" dirty="0" smtClean="0"/>
              <a:t>GRNsight v2</a:t>
            </a:r>
            <a:endParaRPr lang="en-US" sz="2400" dirty="0"/>
          </a:p>
        </p:txBody>
      </p:sp>
      <p:sp>
        <p:nvSpPr>
          <p:cNvPr id="27" name="Title 1"/>
          <p:cNvSpPr>
            <a:spLocks noGrp="1"/>
          </p:cNvSpPr>
          <p:nvPr>
            <p:ph type="title"/>
          </p:nvPr>
        </p:nvSpPr>
        <p:spPr>
          <a:xfrm>
            <a:off x="457200" y="510953"/>
            <a:ext cx="8229600" cy="644079"/>
          </a:xfrm>
        </p:spPr>
        <p:txBody>
          <a:bodyPr>
            <a:normAutofit fontScale="90000"/>
          </a:bodyPr>
          <a:lstStyle/>
          <a:p>
            <a:r>
              <a:rPr lang="en-US" sz="2800" b="1" dirty="0" smtClean="0"/>
              <a:t>Allow </a:t>
            </a:r>
            <a:r>
              <a:rPr lang="en-US" sz="2800" b="1" dirty="0"/>
              <a:t>users to customize normalization factor for edge thickness</a:t>
            </a:r>
          </a:p>
        </p:txBody>
      </p:sp>
      <p:sp>
        <p:nvSpPr>
          <p:cNvPr id="29" name="Rectangle 28"/>
          <p:cNvSpPr/>
          <p:nvPr/>
        </p:nvSpPr>
        <p:spPr>
          <a:xfrm>
            <a:off x="6209458" y="1228426"/>
            <a:ext cx="2677867" cy="208547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6328004" y="3797036"/>
            <a:ext cx="728061" cy="63543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1851228" y="3979728"/>
            <a:ext cx="728061" cy="63543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0" y="0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Objective #2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4400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172438" y="1643466"/>
            <a:ext cx="827247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400" dirty="0" smtClean="0"/>
              <a:t>Gray edges allow users to visually gauge the importance of particular regulatory relationships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/>
              <a:t>In v1, edges are colored gray if the magnitude of its value is &lt;= 5% of the maximum edge weight value</a:t>
            </a:r>
            <a:endParaRPr lang="en-US" dirty="0"/>
          </a:p>
        </p:txBody>
      </p:sp>
      <p:sp>
        <p:nvSpPr>
          <p:cNvPr id="27" name="Title 1"/>
          <p:cNvSpPr>
            <a:spLocks noGrp="1"/>
          </p:cNvSpPr>
          <p:nvPr>
            <p:ph type="title"/>
          </p:nvPr>
        </p:nvSpPr>
        <p:spPr>
          <a:xfrm>
            <a:off x="457200" y="435452"/>
            <a:ext cx="8229600" cy="644079"/>
          </a:xfrm>
        </p:spPr>
        <p:txBody>
          <a:bodyPr>
            <a:normAutofit/>
          </a:bodyPr>
          <a:lstStyle/>
          <a:p>
            <a:r>
              <a:rPr lang="en-US" sz="2800" b="1" dirty="0" smtClean="0"/>
              <a:t>Allow </a:t>
            </a:r>
            <a:r>
              <a:rPr lang="en-US" sz="2800" b="1" dirty="0"/>
              <a:t>users to customize gray edge threshold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525" y="3288626"/>
            <a:ext cx="4355575" cy="3416778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 rot="5400000">
            <a:off x="1170578" y="412438"/>
            <a:ext cx="442149" cy="186890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2400" dirty="0" smtClean="0"/>
              <a:t>GRNsight v1</a:t>
            </a:r>
            <a:endParaRPr lang="en-US" sz="2400" dirty="0"/>
          </a:p>
        </p:txBody>
      </p:sp>
      <p:sp>
        <p:nvSpPr>
          <p:cNvPr id="32" name="TextBox 31"/>
          <p:cNvSpPr txBox="1"/>
          <p:nvPr/>
        </p:nvSpPr>
        <p:spPr>
          <a:xfrm>
            <a:off x="0" y="0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Objective #3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3739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08"/>
          <a:stretch/>
        </p:blipFill>
        <p:spPr>
          <a:xfrm>
            <a:off x="3276600" y="2964560"/>
            <a:ext cx="3046302" cy="299867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438" y="3279339"/>
            <a:ext cx="3104162" cy="243509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35"/>
          <a:stretch/>
        </p:blipFill>
        <p:spPr>
          <a:xfrm>
            <a:off x="6303974" y="3389503"/>
            <a:ext cx="2840026" cy="257155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3962" y="6079351"/>
            <a:ext cx="2387600" cy="7239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5500" y="6024039"/>
            <a:ext cx="2413000" cy="6985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6079351"/>
            <a:ext cx="2298700" cy="6223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660728" y="5710019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(default)</a:t>
            </a:r>
            <a:endParaRPr lang="en-US" b="1" dirty="0"/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457200" y="1656834"/>
            <a:ext cx="8229600" cy="4667766"/>
          </a:xfrm>
        </p:spPr>
        <p:txBody>
          <a:bodyPr/>
          <a:lstStyle/>
          <a:p>
            <a:r>
              <a:rPr lang="en-US" dirty="0"/>
              <a:t>S</a:t>
            </a:r>
            <a:r>
              <a:rPr lang="en-US" dirty="0" smtClean="0"/>
              <a:t>lider allows the gray edge threshold to be customized.</a:t>
            </a:r>
            <a:endParaRPr lang="en-US" dirty="0"/>
          </a:p>
          <a:p>
            <a:r>
              <a:rPr lang="en-US" dirty="0" smtClean="0"/>
              <a:t>As the threshold value increases, only the most significant regulatory relationships are rendered in color.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457200" y="177800"/>
            <a:ext cx="8229600" cy="990600"/>
          </a:xfrm>
        </p:spPr>
        <p:txBody>
          <a:bodyPr>
            <a:normAutofit/>
          </a:bodyPr>
          <a:lstStyle/>
          <a:p>
            <a:r>
              <a:rPr lang="en-US" sz="2800" b="1" dirty="0" smtClean="0"/>
              <a:t>Allow users to customize gray edge threshold</a:t>
            </a:r>
            <a:endParaRPr lang="en-US" sz="2800" b="1" dirty="0"/>
          </a:p>
        </p:txBody>
      </p:sp>
      <p:sp>
        <p:nvSpPr>
          <p:cNvPr id="14" name="Rectangle 13"/>
          <p:cNvSpPr/>
          <p:nvPr/>
        </p:nvSpPr>
        <p:spPr>
          <a:xfrm rot="5400000">
            <a:off x="1170578" y="351681"/>
            <a:ext cx="442149" cy="186890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2400" dirty="0" smtClean="0"/>
              <a:t>GRNsight v2</a:t>
            </a:r>
            <a:endParaRPr lang="en-US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0" y="0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Objective #3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2566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800" y="957580"/>
            <a:ext cx="6495317" cy="4503420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17956"/>
            <a:ext cx="8191500" cy="736600"/>
          </a:xfrm>
        </p:spPr>
        <p:txBody>
          <a:bodyPr>
            <a:normAutofit/>
          </a:bodyPr>
          <a:lstStyle/>
          <a:p>
            <a:r>
              <a:rPr lang="en-US" sz="2800" b="1" dirty="0" smtClean="0"/>
              <a:t>GRNsight v2.2.3 (beta) Screenshot</a:t>
            </a:r>
            <a:endParaRPr lang="en-US" sz="2800" b="1" dirty="0"/>
          </a:p>
        </p:txBody>
      </p:sp>
      <p:sp>
        <p:nvSpPr>
          <p:cNvPr id="3" name="Rectangle 2"/>
          <p:cNvSpPr/>
          <p:nvPr/>
        </p:nvSpPr>
        <p:spPr>
          <a:xfrm>
            <a:off x="558800" y="3188682"/>
            <a:ext cx="1049817" cy="20701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582268" y="4466937"/>
            <a:ext cx="1049817" cy="4433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80334" y="4959080"/>
            <a:ext cx="1049818" cy="29871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680952" y="4569694"/>
            <a:ext cx="795548" cy="78277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525367" y="5165745"/>
            <a:ext cx="6517033" cy="1508105"/>
          </a:xfrm>
          <a:prstGeom prst="rect">
            <a:avLst/>
          </a:prstGeom>
          <a:solidFill>
            <a:srgbClr val="93A299"/>
          </a:solidFill>
        </p:spPr>
        <p:txBody>
          <a:bodyPr wrap="square" rtlCol="0">
            <a:spAutoFit/>
          </a:bodyPr>
          <a:lstStyle/>
          <a:p>
            <a:pPr marL="457200" indent="-457200">
              <a:buFont typeface="Wingdings" charset="2"/>
              <a:buChar char="ü"/>
            </a:pPr>
            <a:r>
              <a:rPr lang="en-US" sz="2300" dirty="0">
                <a:solidFill>
                  <a:schemeClr val="bg1"/>
                </a:solidFill>
              </a:rPr>
              <a:t>Allow graph to reach steady state</a:t>
            </a:r>
          </a:p>
          <a:p>
            <a:pPr marL="457200" indent="-457200">
              <a:buFont typeface="Wingdings" charset="2"/>
              <a:buChar char="ü"/>
            </a:pPr>
            <a:r>
              <a:rPr lang="en-US" sz="2300" dirty="0">
                <a:solidFill>
                  <a:schemeClr val="bg1"/>
                </a:solidFill>
              </a:rPr>
              <a:t>Allow users to customize normalization factor for edge thickness</a:t>
            </a:r>
          </a:p>
          <a:p>
            <a:pPr marL="457200" indent="-457200">
              <a:buFont typeface="Wingdings" charset="2"/>
              <a:buChar char="ü"/>
            </a:pPr>
            <a:r>
              <a:rPr lang="en-US" sz="2300" dirty="0">
                <a:solidFill>
                  <a:schemeClr val="bg1"/>
                </a:solidFill>
              </a:rPr>
              <a:t>Allow users to customize </a:t>
            </a:r>
            <a:r>
              <a:rPr lang="en-US" sz="2300" dirty="0" smtClean="0">
                <a:solidFill>
                  <a:schemeClr val="bg1"/>
                </a:solidFill>
              </a:rPr>
              <a:t>gray </a:t>
            </a:r>
            <a:r>
              <a:rPr lang="en-US" sz="2300" dirty="0">
                <a:solidFill>
                  <a:schemeClr val="bg1"/>
                </a:solidFill>
              </a:rPr>
              <a:t>edge </a:t>
            </a:r>
            <a:r>
              <a:rPr lang="en-US" sz="2300" dirty="0" smtClean="0">
                <a:solidFill>
                  <a:schemeClr val="bg1"/>
                </a:solidFill>
              </a:rPr>
              <a:t>threshold</a:t>
            </a:r>
            <a:endParaRPr lang="en-US" sz="2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8519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 smtClean="0"/>
              <a:t>Outline</a:t>
            </a:r>
            <a:endParaRPr lang="en-US" sz="2800" b="1" dirty="0"/>
          </a:p>
        </p:txBody>
      </p:sp>
      <p:sp>
        <p:nvSpPr>
          <p:cNvPr id="8" name="Shape 64"/>
          <p:cNvSpPr txBox="1">
            <a:spLocks noGrp="1"/>
          </p:cNvSpPr>
          <p:nvPr>
            <p:ph idx="1"/>
          </p:nvPr>
        </p:nvSpPr>
        <p:spPr>
          <a:xfrm>
            <a:off x="292100" y="1600200"/>
            <a:ext cx="8394700" cy="4876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71500" lvl="0" indent="-342900" rtl="0">
              <a:spcBef>
                <a:spcPts val="1000"/>
              </a:spcBef>
              <a:spcAft>
                <a:spcPts val="1000"/>
              </a:spcAft>
              <a:buFont typeface="Arial"/>
              <a:buChar char="•"/>
            </a:pPr>
            <a:r>
              <a:rPr lang="en" b="1" dirty="0">
                <a:solidFill>
                  <a:schemeClr val="tx1"/>
                </a:solidFill>
              </a:rPr>
              <a:t>Gene regulatory networks (GRNs) consist of genes, transcription factors, and the regulatory </a:t>
            </a:r>
            <a:r>
              <a:rPr lang="en" b="1" dirty="0"/>
              <a:t>relationships between them.</a:t>
            </a:r>
          </a:p>
          <a:p>
            <a:pPr marL="571500" lvl="0" indent="-342900" rtl="0">
              <a:spcBef>
                <a:spcPts val="0"/>
              </a:spcBef>
              <a:spcAft>
                <a:spcPts val="1000"/>
              </a:spcAft>
              <a:buFont typeface="Arial"/>
              <a:buChar char="•"/>
            </a:pPr>
            <a:r>
              <a:rPr lang="en" b="1" dirty="0"/>
              <a:t>GRNsight is an open source web application and service for visualizing models of gene regulatory networks.</a:t>
            </a:r>
          </a:p>
          <a:p>
            <a:pPr marL="571500" lvl="0" indent="-342900" rtl="0">
              <a:spcBef>
                <a:spcPts val="0"/>
              </a:spcBef>
              <a:spcAft>
                <a:spcPts val="1000"/>
              </a:spcAft>
              <a:buFont typeface="Arial"/>
              <a:buChar char="•"/>
            </a:pPr>
            <a:r>
              <a:rPr lang="en-US" b="1" dirty="0" smtClean="0"/>
              <a:t>In GRNsight </a:t>
            </a:r>
            <a:r>
              <a:rPr lang="en" b="1" dirty="0" smtClean="0"/>
              <a:t>version 2.0</a:t>
            </a:r>
            <a:r>
              <a:rPr lang="en-US" b="1" dirty="0" smtClean="0"/>
              <a:t>, the visual and analytic feature set was expanded</a:t>
            </a:r>
            <a:r>
              <a:rPr lang="en" b="1" dirty="0" smtClean="0"/>
              <a:t>.</a:t>
            </a:r>
            <a:endParaRPr lang="en-US" b="1" dirty="0" smtClean="0"/>
          </a:p>
          <a:p>
            <a:pPr marL="571500" indent="-342900">
              <a:spcBef>
                <a:spcPts val="0"/>
              </a:spcBef>
              <a:spcAft>
                <a:spcPts val="1000"/>
              </a:spcAft>
              <a:buFont typeface="Arial"/>
              <a:buChar char="•"/>
            </a:pPr>
            <a:r>
              <a:rPr lang="en-US" b="1" dirty="0"/>
              <a:t>In GRNsight version 2.0, client and server side tests were expanded.</a:t>
            </a:r>
          </a:p>
          <a:p>
            <a:pPr marL="571500" lvl="0" indent="-342900" rtl="0">
              <a:spcBef>
                <a:spcPts val="0"/>
              </a:spcBef>
              <a:spcAft>
                <a:spcPts val="1000"/>
              </a:spcAft>
              <a:buFont typeface="Arial"/>
              <a:buChar char="•"/>
            </a:pPr>
            <a:endParaRPr lang="en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2776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64"/>
          <p:cNvSpPr txBox="1">
            <a:spLocks noGrp="1"/>
          </p:cNvSpPr>
          <p:nvPr>
            <p:ph idx="1"/>
          </p:nvPr>
        </p:nvSpPr>
        <p:spPr>
          <a:xfrm>
            <a:off x="292100" y="1600200"/>
            <a:ext cx="8394700" cy="4876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71500" lvl="0" indent="-342900" rtl="0">
              <a:spcBef>
                <a:spcPts val="1000"/>
              </a:spcBef>
              <a:spcAft>
                <a:spcPts val="1000"/>
              </a:spcAft>
              <a:buFont typeface="Arial"/>
              <a:buChar char="•"/>
            </a:pPr>
            <a:r>
              <a:rPr lang="en" b="1" dirty="0">
                <a:solidFill>
                  <a:schemeClr val="bg1">
                    <a:lumMod val="50000"/>
                  </a:schemeClr>
                </a:solidFill>
              </a:rPr>
              <a:t>Gene regulatory networks (GRNs) consist of genes, transcription factors, and the regulatory relationships between them.</a:t>
            </a:r>
          </a:p>
          <a:p>
            <a:pPr marL="571500" lvl="0" indent="-342900" rtl="0">
              <a:spcBef>
                <a:spcPts val="0"/>
              </a:spcBef>
              <a:spcAft>
                <a:spcPts val="1000"/>
              </a:spcAft>
              <a:buFont typeface="Arial"/>
              <a:buChar char="•"/>
            </a:pPr>
            <a:r>
              <a:rPr lang="en" b="1" dirty="0">
                <a:solidFill>
                  <a:schemeClr val="bg1">
                    <a:lumMod val="50000"/>
                  </a:schemeClr>
                </a:solidFill>
              </a:rPr>
              <a:t>GRNsight is an open source web application and service for visualizing models of gene regulatory networks.</a:t>
            </a:r>
          </a:p>
          <a:p>
            <a:pPr marL="571500" lvl="0" indent="-342900">
              <a:spcBef>
                <a:spcPts val="0"/>
              </a:spcBef>
              <a:spcAft>
                <a:spcPts val="1000"/>
              </a:spcAft>
              <a:buFont typeface="Arial"/>
              <a:buChar char="•"/>
            </a:pPr>
            <a:r>
              <a:rPr lang="en-US" b="1" dirty="0">
                <a:solidFill>
                  <a:srgbClr val="9C9C9C"/>
                </a:solidFill>
              </a:rPr>
              <a:t>In GRNsight </a:t>
            </a:r>
            <a:r>
              <a:rPr lang="en" b="1" dirty="0">
                <a:solidFill>
                  <a:srgbClr val="9C9C9C"/>
                </a:solidFill>
              </a:rPr>
              <a:t>version 2.0</a:t>
            </a:r>
            <a:r>
              <a:rPr lang="en-US" b="1" dirty="0">
                <a:solidFill>
                  <a:srgbClr val="9C9C9C"/>
                </a:solidFill>
              </a:rPr>
              <a:t>, the visual and analytic feature set was expanded</a:t>
            </a:r>
            <a:r>
              <a:rPr lang="en" b="1" dirty="0">
                <a:solidFill>
                  <a:srgbClr val="9C9C9C"/>
                </a:solidFill>
              </a:rPr>
              <a:t>.</a:t>
            </a:r>
            <a:endParaRPr lang="en-US" b="1" dirty="0">
              <a:solidFill>
                <a:srgbClr val="9C9C9C"/>
              </a:solidFill>
            </a:endParaRPr>
          </a:p>
          <a:p>
            <a:pPr marL="571500" indent="-342900">
              <a:spcBef>
                <a:spcPts val="0"/>
              </a:spcBef>
              <a:spcAft>
                <a:spcPts val="1000"/>
              </a:spcAft>
              <a:buFont typeface="Arial"/>
              <a:buChar char="•"/>
            </a:pPr>
            <a:r>
              <a:rPr lang="en-US" b="1" dirty="0"/>
              <a:t>In GRNsight </a:t>
            </a:r>
            <a:r>
              <a:rPr lang="en" b="1" dirty="0"/>
              <a:t>version 2.0</a:t>
            </a:r>
            <a:r>
              <a:rPr lang="en-US" b="1" dirty="0"/>
              <a:t>, client and server side tests were expanded.</a:t>
            </a:r>
            <a:endParaRPr lang="en" b="1" dirty="0"/>
          </a:p>
          <a:p>
            <a:pPr marL="571500" lvl="0" indent="-342900" rtl="0">
              <a:spcBef>
                <a:spcPts val="0"/>
              </a:spcBef>
              <a:spcAft>
                <a:spcPts val="1000"/>
              </a:spcAft>
              <a:buFont typeface="Arial"/>
              <a:buChar char="•"/>
            </a:pPr>
            <a:endParaRPr lang="en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124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dirty="0" smtClean="0"/>
              <a:t>Client-side test generator produces a systematic testing manual</a:t>
            </a:r>
            <a:endParaRPr lang="en-US" sz="28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560298"/>
            <a:ext cx="8686800" cy="2529102"/>
          </a:xfrm>
        </p:spPr>
        <p:txBody>
          <a:bodyPr>
            <a:normAutofit fontScale="92500"/>
          </a:bodyPr>
          <a:lstStyle/>
          <a:p>
            <a:r>
              <a:rPr lang="en-US" sz="2600" dirty="0" smtClean="0"/>
              <a:t>The addition of features in v2 increased number of functions user can perform.</a:t>
            </a:r>
          </a:p>
          <a:p>
            <a:r>
              <a:rPr lang="en-US" sz="2600" dirty="0" smtClean="0"/>
              <a:t>Generator produces a testing document a user can follow to systematically test combinations of user interface functions</a:t>
            </a:r>
          </a:p>
          <a:p>
            <a:r>
              <a:rPr lang="en-US" sz="2600" dirty="0" smtClean="0"/>
              <a:t>Effective form of documentation </a:t>
            </a:r>
            <a:r>
              <a:rPr lang="mr-IN" sz="2600" dirty="0" smtClean="0"/>
              <a:t>–</a:t>
            </a:r>
            <a:r>
              <a:rPr lang="en-US" sz="2600" dirty="0" smtClean="0"/>
              <a:t> defines expected behavior of GRNsight in every possible state.</a:t>
            </a:r>
            <a:endParaRPr lang="en-US" sz="2600" dirty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2896" y="4125698"/>
            <a:ext cx="4498208" cy="2484652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100260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dirty="0" smtClean="0"/>
              <a:t>Server-side tests written for SIF and </a:t>
            </a:r>
            <a:r>
              <a:rPr lang="en-US" sz="2800" b="1" dirty="0" err="1" smtClean="0"/>
              <a:t>GraphML</a:t>
            </a:r>
            <a:r>
              <a:rPr lang="en-US" sz="2800" b="1" dirty="0" smtClean="0"/>
              <a:t> file types improves the quality of data interoperability</a:t>
            </a:r>
            <a:endParaRPr lang="en-US" sz="28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Tests for </a:t>
            </a:r>
            <a:r>
              <a:rPr lang="en-US" dirty="0"/>
              <a:t>malformed Simple Interaction Format (.</a:t>
            </a:r>
            <a:r>
              <a:rPr lang="en-US" dirty="0" err="1"/>
              <a:t>sif</a:t>
            </a:r>
            <a:r>
              <a:rPr lang="en-US" dirty="0"/>
              <a:t>) </a:t>
            </a:r>
            <a:r>
              <a:rPr lang="en-US" dirty="0" smtClean="0"/>
              <a:t>and </a:t>
            </a:r>
            <a:r>
              <a:rPr lang="en-US" dirty="0" err="1" smtClean="0"/>
              <a:t>GraphML</a:t>
            </a:r>
            <a:r>
              <a:rPr lang="en-US" dirty="0" smtClean="0"/>
              <a:t> (.</a:t>
            </a:r>
            <a:r>
              <a:rPr lang="en-US" dirty="0" err="1" smtClean="0"/>
              <a:t>graphml</a:t>
            </a:r>
            <a:r>
              <a:rPr lang="en-US" dirty="0" smtClean="0"/>
              <a:t>) files </a:t>
            </a:r>
            <a:r>
              <a:rPr lang="en-US" dirty="0"/>
              <a:t>were written, which report end user-targeted </a:t>
            </a:r>
            <a:r>
              <a:rPr lang="en-US" dirty="0" smtClean="0"/>
              <a:t>errors.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544"/>
          <a:stretch/>
        </p:blipFill>
        <p:spPr>
          <a:xfrm>
            <a:off x="6529393" y="2511881"/>
            <a:ext cx="1852486" cy="329290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102096" y="6027003"/>
            <a:ext cx="27994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SIF file with missing target gene in cell C8</a:t>
            </a:r>
            <a:endParaRPr lang="en-US" sz="1600" dirty="0"/>
          </a:p>
        </p:txBody>
      </p:sp>
      <p:grpSp>
        <p:nvGrpSpPr>
          <p:cNvPr id="7" name="Group 6"/>
          <p:cNvGrpSpPr/>
          <p:nvPr/>
        </p:nvGrpSpPr>
        <p:grpSpPr>
          <a:xfrm>
            <a:off x="499309" y="2899306"/>
            <a:ext cx="5401620" cy="3016588"/>
            <a:chOff x="1" y="2624747"/>
            <a:chExt cx="5747594" cy="3209801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1116"/>
            <a:stretch/>
          </p:blipFill>
          <p:spPr>
            <a:xfrm>
              <a:off x="1" y="2624747"/>
              <a:ext cx="5384353" cy="1608506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7143"/>
            <a:stretch/>
          </p:blipFill>
          <p:spPr>
            <a:xfrm>
              <a:off x="1" y="4230849"/>
              <a:ext cx="5747594" cy="1603699"/>
            </a:xfrm>
            <a:prstGeom prst="rect">
              <a:avLst/>
            </a:prstGeom>
          </p:spPr>
        </p:pic>
      </p:grpSp>
      <p:sp>
        <p:nvSpPr>
          <p:cNvPr id="10" name="Rectangle 9"/>
          <p:cNvSpPr/>
          <p:nvPr/>
        </p:nvSpPr>
        <p:spPr>
          <a:xfrm>
            <a:off x="7842005" y="3653515"/>
            <a:ext cx="539874" cy="151602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457200" y="6119335"/>
            <a:ext cx="42378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 smtClean="0"/>
              <a:t>GraphML</a:t>
            </a:r>
            <a:r>
              <a:rPr lang="en-US" sz="1600" dirty="0" smtClean="0"/>
              <a:t> XML file with missing &lt;/data&gt; tag</a:t>
            </a:r>
            <a:endParaRPr lang="en-US" sz="1600" dirty="0"/>
          </a:p>
        </p:txBody>
      </p:sp>
      <p:sp>
        <p:nvSpPr>
          <p:cNvPr id="12" name="Rectangle 11"/>
          <p:cNvSpPr/>
          <p:nvPr/>
        </p:nvSpPr>
        <p:spPr>
          <a:xfrm>
            <a:off x="2191013" y="4618008"/>
            <a:ext cx="539874" cy="151602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169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dirty="0"/>
              <a:t>Server-side testing for SIF and </a:t>
            </a:r>
            <a:r>
              <a:rPr lang="en-US" sz="2800" b="1" dirty="0" err="1"/>
              <a:t>GraphML</a:t>
            </a:r>
            <a:r>
              <a:rPr lang="en-US" sz="2800" b="1" dirty="0"/>
              <a:t> file types improves quality of data interoperability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89100"/>
            <a:ext cx="8229600" cy="1600200"/>
          </a:xfrm>
        </p:spPr>
        <p:txBody>
          <a:bodyPr/>
          <a:lstStyle/>
          <a:p>
            <a:r>
              <a:rPr lang="en-US" dirty="0" smtClean="0"/>
              <a:t>Warning or error modal will display the error to the user, with suggestions on how to fix the error.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" y="2687824"/>
            <a:ext cx="7848600" cy="3676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738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87400" y="5440828"/>
            <a:ext cx="7569200" cy="965200"/>
          </a:xfrm>
        </p:spPr>
        <p:txBody>
          <a:bodyPr/>
          <a:lstStyle/>
          <a:p>
            <a:r>
              <a:rPr lang="en-US" dirty="0" smtClean="0"/>
              <a:t>43% increase in number of tests</a:t>
            </a:r>
          </a:p>
          <a:p>
            <a:r>
              <a:rPr lang="en-US" dirty="0" smtClean="0"/>
              <a:t>5% increase in statement coverage</a:t>
            </a:r>
          </a:p>
          <a:p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dirty="0" smtClean="0"/>
              <a:t>Testing Results</a:t>
            </a:r>
            <a:endParaRPr lang="en-US" sz="2800" b="1" dirty="0"/>
          </a:p>
        </p:txBody>
      </p:sp>
      <p:sp>
        <p:nvSpPr>
          <p:cNvPr id="5" name="AutoShape 2" descr="data:image/png;base64,iVBORw0KGgoAAAANSUhEUgAABDcAAAKbCAYAAADhQ2F4AAAgAElEQVR4XuzdCbSdVX03/t/NRMhACPMMASKCCkoAq+DbgtoXFFEBCQhYEVOh0BaKFWQ0ARrNK4NVpASBYkWrpUhBLO2/paKAFGsVFCGVKYAJJkAYMo//9Tz0XHNvcsnJzTnP3fs5n7OWa13u3Wfv3/78dt613m+foWvVqlWrwocAAQIECBAgQIAAAQIECBAgkKlAl3Aj084pmwABAgQIECBAgAABAgQIECgFhBsOAgECBAgQIECAAAECBAgQIJC1gHAj6/YpngABAgQIECBAgAABAgQIEBBuOAMECBAgQIAAAQIECBAgQIBA1gLCjazbp3gCBAgQIECAAAECBAgQIEBAuOEMECBAgAABAgQIECBAgAABAlkLCDeybp/iCRAgQIAAAQIECBAgQIAAAeGGM0CAAAECBAgQIECAAAECBAhkLSDcyLp9iidAgAABAgQIECBAgAABAgSEG84AAQIECBAgQIAAAQIECBAgkLWAcCPr9imeAAECBAgQIECAAAECBAgQEG44AwQIECBAgAABAgQIECBAgEDWAsKNrNuneAIECBAgQIAAAQIECBAgQEC44QwQIECAAAECBAgQIECAAAECWQsIN7Jun+IJECBAgAABAgQIECBAgAAB4YYzQIAAAQIECBAgQIAAAQIECGQtINzIun2KJ0CAAAECBAgQIECAAAECBIQbzgABAgQIECBAgAABAgQIECCQtYBwI+v2KZ4AAQIECBAgQIAAAQIECBAQbjgDBAgQIECAAAECBAgQIECAQNYCwo2s26d4AgQIECBAgAABAgQIECBAQLjhDBAgQIAAAQIECBAgQIAAAQJZCwg3sm6f4gkQIECAAAECBAgQIECAAAHhhjNAgAABAgQIECBAgAABAgQIZC0g3Mi6fYonQIAAAQIECBAgQIAAAQIEhBvOAAECBAgQIECAAAECBAgQIJC1gHAj6/YpngABAgQIECBAgAABAgQIEBBuOAMECBAgQIAAAQIECBAgQIBA1gLCjazbp3gCBAgQIECAAAECBAgQIEBAuOEMECBAgAABAgQIECBAgAABAlkLCDeybp/iCRAgQIAAAQIECBAgQIAAAeGGM0CAAAECBAgQIECAAAECBAhkLSDcyLp9iidAgAABAgQIECBAgAABAgSSDTdefvnlsjuDBw+OUaNGtbxTCxYsiOXLl5fzjhw5MoYMGdLyNUxIgAABAgQIECBAgAABAgQItF8guXDjJz/5Sdx2222xZMmS7t0PGzYsDjvssDjwwAN7iKxatSq+8pWvxOzZs6Orq2sNrSK8KL5zxBFHdP9t4cKFccMNN8TMmTO7f1d896CDDorDDz98rfO0vw1WIECAAAECBAgQIECAAAECBPorkFS48c1vfjN+/vOf97mX/fbbL4455pjuvxfhxhVXXBHPPfdcn9/Za6+94uMf/3j59+JqjalTp8bSpUvXOn7cuHFxyimnCDj6e5p8jwABAgQIECBAgAABAgQIDIBAMuHGo48+Gtdff31JMGbMmDjppJNiu+22iyeffDKuvfba8haS4gqLs846K7baaqvusOLSSy8t/7bPPvvEHnvs0X2rSTGg+P3OO+8cO+64Yzn+5ptvjgceeKD8uXGlxvz588t1Z82aVf5+0qRJMX78+AFohSUJECBAgAABAgQIECBAgACB/ggkE27ceuutcd9995XP2LjgggtixIgR3ft56qmn4qtf/Wr538WVG8UVHMVn8eLFMWXKlFixYkWcfvrp3SHG2iBWrlwZkydPjkWLFkVxhcapp57aPWzZsmXl34orOiZMmBATJ07sj6XvECBAgAABAgQIECBAgAABAgMgkEy4cc0118Tjjz9eBhRFULH6MzSK8OGiiy4qr8Q49thjY9999y2pimdtXHnlleXYIhApHgza16cRhBRzHH300XHAAQf0GHrjjTfGww8/HJtuummcc845MWjQoAFohyUJECBAgAABAgQIECBAgACB9RVIJtworpoobhEprtgYPnx4j300rtwoQozVr9B47LHHYvr06eXY4oGjL730Unn1RfF2lSK82HLLLbvnmTt3blx++eVRXMFx5plnxjbbbNNjjTvvvDPuuuuu8rvnn3++cGN9T5LxBAgQIECAAAECBAgQIEBggASSCTf62v/qDw0tblkpbkMZOnRoOby40qK44qKvTxF4HHzwweWfZ8yYEdddd115lUdxZcbYsWN7fO2OO+6Iu+++W7gxQAfRsgQIECBAgAABAgQIECBAoL8CyYcb3/ve9+KHP/xhub/Vn7dR/PfqDwgtQoviWRrz5s0r/9f4FA8m3XPPPaNxlYdwo79HxfcIECBAgAABAgQIECBAgECaAkmHG/fcc0/cdtttpVzvh4AWv5szZ07ce++9sWTJkjjyyCNj2LBh5dj7778/brnllvLn4vaTM844I5544onyFpZWhxuPPPJImp1VFQECBAgQIECAAAECBAgQqECguLti9913r2ClvpdINtx48MEH46abbiorL56Dce6558aQIUOaxipe71q8Xrb47nnnnVdeudGO21IeeuihKB546kOAAAECBAgQIECAAAECBDpRYMyYMcKNtTV+9Ve/brTRRmWwsfHGG6/XGWmEI8WVGmeffXb5ppXLLrusnKO4kmPbbbftMZ9nbqwXr8EECBAgQIAAAQIECBAgQCAZgeSu3Gi81WTFihVRPEC0CCaK17P2/hQPGr399tvjlVdeKR8auv322/cY0rilpZjjwgsvLG9HKR5G6lWwyZw9hRAgQIAAAQIECBAgQIAAgZYIJBVuFEHF5z//+TKAGDRoUJx11lk9Xue6+o4XL17cHVb83u/9XvnMjcanCD6uuuqqePrpp7vfflK8Avbiiy+ORYsWrfH8juK2ksmTJ5evkZ0wYUJMnDixJbgmIUCAAAECBAgQIECAAAECBNovkEy4UYQV06ZNi/nz55e7Lt6MUrzlpAg6en+K+3mKzzXXXBOPP/54eVXGhz/84Xj7298exRUfxUNIi4eKFp999tknjj/++PLnW2+9Ne67777y5+Jqj0MPPbQMNIpncRS3whSfSZMmxfjx49svbwUCBAgQIECAAAECBAgQIECgJQLJhBszZswoQ4Z1fRrP0Nhss83KV74WgUgRaBSf4m/FVRuNT3FLSvEw0eKhosVnwYIFMXXq1DLQWNv4XXbZJU455ZTyqhEfAgQIECBAgAABAgQIECBAIA+BZMKN4m0mxata1/UpAoviAaOjR48uhxYBR/FWleIWlNU/u+66a5x44okxcuTIHr8vAo5indmzZ/f4/f777x9HHXWUYGNdDfB3AgQIECBAgAABAgQIECCQmEAy4caGuhShxZIlS8rXshZXavQONXrPX4QijSs4ittchg8fvqEl+D4BAgQIECBAgAABAgQIECAwAAK1CTcGwM6SBAgQIECAAAECBAgQIECAQAICwo0EmqAEAgQIECBAgAABAgQIECBAoP8Cwo3+2/kmAQIECBAgQIAAAQIECBAgkICAcCOBJiiBAAECBAgQIECAAAECBAgQ6L+AcKP/dr5JgAABAgQIECBAgAABAgQIJCAg3EigCUogQIAAAQIECBAgQIAAAQIE+i8g3Oi/nW8SIECAAAECBAgQIECAAAECCQgINxJoghIIECBAgAABAgQIECBAgACB/gsIN/pv55sECBAgQIAAAQIECBAgQIBAAgLCjQSaoAQCBAgQIECAAAECBAgQIECg/wLCjf7b+SYBAgQIECBAgAABAgQIECCQgIBwI4EmKIEAAQIECBAgQIAAAQIECBDov4Bwo/92vkmAAAECBAgQIECAAAECBAgkICDcSKAJSiBAgAABAgQIECBAgAABAgT6LyDc6L+dbxIgQIAAAQIECBAgQIAAAQIJCAg3EmiCEggQIECAAAECBAgQIECAAIH+Cwg3+m/nmwQIECBAgAABAgQIECBAgEACAsKNBJqgBAIECBAgQIAAAQIECBAgQKD/AsKN/tv5JgECBAgQIECAAAECBAgQIJCAgHAjgSYogQABAgQIECBAgAABAgQIEOi/gHCj/3a+SYAAAQIECBAgQIAAAQIECCQgINxIoAlKIECAAAECBAgQIECAAAECBPovINzov51vEiBAgAABAgQIECBAgAABAgkICDcSaIISCBAgQIAAAQIECBAgQIAAgf4LCDf6b+ebBAgQIECAAAECBAgQIECAQAICwo0EmqAEAgQIECBAgAABAgQIECBAoP8Cwo3+2/kmAQIECBAgQIAAAQIECBAgkICAcCOBJiiBAAECBAgQIECAAAECBAgQ6L+AcKP/dr5JgAABAgQIECBAgAABAgQIJCAg3EigCUogQIAAAQIECBAgQIAAAQIE+i8g3Oi/nW8SIECAAAECBAgQIECAAAECCQgINxJoghIIECBAgAABAgQIECBAgACB/gsIN/pv55sECBBoq8Ci//phLJs1M2LVqrauY/K0BLoGD4mhu+4Rw/eakFZhqiFAgAABAgQIJCwg3Ei4OUojQKAzBVYuWhCz/+KYWPzg/Z0JYNelwOhDj4mtLryaBgECBAgQIECAQBMCwo0mkAwhQIBAlQIvXH1xvPR3V1a5pLUSFdh6ytdi1Hs+nGh1yiJAgAABAgQIpCMg3EinFyohQIBAKfCbU9/vqg1noRQYc8ynYosz/ooGAQIECBAgQIDAOgSEG44IAQIEEhN49qRDYsmMBxOrasPKGX348dE1aHCsXLww5v/rzeucbNQhH4xBo8ZErFoZ8//91li5cP7rfqd7fEQs+fUvYskjP1vnGjkM2OSDH4stz74ih1LVSIAAAQIECBAYUAHhxoDyW5wAAQJrCtQp3Njm838XI9753ugaMrR7o6tWLI9FD/wgZp81cY3Nb/5nl8QmR5wYg0aM+t3fVq2KRQ/+OJ779HFrhBwj/+ADseWn/18M3mzLHnMtefTBmHX6EesMRVI/f8KN1DukPgIECBAgQCAVAeFGKp1QBwECBP5XoC7hxk5//0AM3Wm3Pvu69MkZ8czx7+z++zZ/9bdRhBV9fZbPmRUzP/SW7j+PeveHYqvPXRPF20XW9lnxwm/j6YkHZB1wCDf8PwsECBAgQIAAgeYEhBvNORlFgACBygTqEG5sec6V5RUYxWfV4kXx0k1fjhev+0Js8eeXxpiPTIoYNLh8xe0LV0+Jl77x1zF877fHdlfd9lpQsWpVvPrP347nLz87Rh86McZOOicGj9msnOuVW66PuV/8y/LnHW+6N4aNe2P585IZD8VzZx8fG+//+7H56VPWOr6yBrZwIeFGCzFNRYAAAQIECNRaQLhR6/baHAECOQrUIdzY4cYfxEbj3xKxcmU8d97HY8Hdd3S3YvM/nRKbHnda+d/F75/77Mdiy3OuiE2O+Fj5u1e/d1PM+as/6x4/6j1HxtafuyZi0KCYf9c/xW/P/0QM3W6X2PFbP46uocOiuELjqQ/s1T1+9aBk6VP/E8989B05HoOyZuFGtq1TOAECBAgQIFCxgHCjYnDLESBAYF0CdQg3dr7t4RiyxTax4qXn4+mjJ/S4NaQIH7b/6u3l1RuNsGL0+4+LsSd9Orq6BpVXZiz88b+tNawortB49qSDY8Q7/zC2nfaNco4FP/x+PHfOa1eJND473fzfMXS7nWPlooXx7El/EMuefnxd7En+XbiRZFsURYAAAQIECCQoINxIsClKIkCgswXqEG5sPOFdMWzcHrHsN0/1CCqKzq5+5ca8r18ZL/7Nxa/b8NXHN8KQTY//09j81Asjurrixa99Pubd8MUec2x/7b/E8DftF6uWLI5n/uj/CDc6+5+U3RMgQIAAAQIdICDc6IAm2yIBAnkJ1CHc6Et88NgtYqe//88YNHrT8paV35x2RCx+8Mc9hhehyMb7/X55G8rId/5hFEFJ8XMxfs7Fp8Wr//Kd2PLsy2OTD/5R+XyOuZd9pnwWx+qfHa77t9hoz7cJN/I6+qolQIAAAQIECPRbQLjRbzpfJECAQHsE6hxu7HD9v8dGb3xrCdd43kZvxdWfv7H634oHjL5889fKX21x1rQYc9TJwo32HEGzEiBAgAABAgSyExBuZNcyBRMgUHeBuoYb217xDzHi7YeU7ev9ENDVe9q4DWXViuU9XvO67JknyudtrFw4X7hR938E9keAAAECBAgQWE8B4cZ6ghlOgACBdgvUMdzYevL0GPXeo0q64jkYvznlsPL1rev6jD78+Nhs0mdjyJbblkMbz9xwW8q65PydAAECBAgQINBZAsKNzuq33RIgkIFA3cKNzf/sktj02FNfCzaWL4vfnvvxWHDPnU13YshW28VO3/5JdG00PJY9+2Q8fcx+sekJf/baA0Uj4sXrvhDzrv9/PebzzI2meQ0kQIAAAQIECNRCQLhRizbaBAECdRKoU7jR/VaT/30gaPnwz+/esEa7NvvU+THqvUfGqkUL4rcXfjKWPjmje0zxENKd//Hn0TV84yhuTXl64v5eBVunA28vBAgQIECAAIEWCAg3WoBoCgIECLRSoC7hxuj3HxdbffZLEYMGlw/+fOErF8VL37pqrVRbnX9VjH7fseXfyisxrpvWPa68cuPvH3gt3PjfKzeK17xu99Xbo2vosDWe3zF877fHdlfdVj6vY+lT/xPPfPQdrWxPpXNt8sGPxZZnX1HpmhYjQIAAAQIECOQoINzIsWtqJkCg1gJ1CDeKB4du84VvRNewjcpeFW9Gmf///WMMGjWmZ+9WrYxXbv9GbPbH58bYj59V/m3V0iXx0k1fjhevnVo+gLR4M8rQHcaVf1v0wA9i1hmvPbtjhxt/EBuNf0v58+KHfxqz//zI2OjN+8XWF1wdgzffqvx98YrYuV/8y2zPi3Aj29YpnAABAgQIEKhYQLhRMbjlCBAgsC6BOoQbfb3OdY29r1oVz19xTvmK1x2/fncM2/3NvxuycsVrV33872flglfj2ZPfHcuefrz8zah3fyi2+tw1Pd6osvr8K16YU45fPmfWusiT/btwI9nWKIwAAQIECBBITEC4kVhDlEOAAIE6hBvF1RZjjjp53c1cuTLmXHJavHrnd8qx237xW7HxAQdH15ChPb679LFfxnPnf6I72Gj8cdQhH4wtP3NZDNpkbM/xTz4as8/8SNbBRrEh4ca6j5ARBAgQIECAAIFCQLjhHBAgQCAxgTqEGxtKusmRn/jfKzJWxeJf/lcseeRnrzvlmCNPjkGjRpdjljz2q1h4379uaAlJfF+4kUQbFEGAAAECBAhkICDcyKBJSiRAoLMEhBud1e/X261ww1kgQIAAAQIECDQnINxozskoAgQIVCYg3KiMOvmFhBvJt0iBBAgQIECAQCICwo1EGqEMAgQINASEG85CQ0C44SwQIECAAAECBJoTEG4052QUAQIEKhMQblRGnfxCwo3kW6RAAgQIECBAIBEB4UYijVAGAQIEGgLCDWehISDccBYIECBAgAABAs0JCDeaczKKAAEClQkINyqjTn4h4UbyLVIgAQIECBAgkIiAcCORRiiDAAECDQHhhrPQEBBuOAsECBAgQIAAgeYEhBvNORlFgACBygSEG5VRJ7+QcCP5FimQAAECBAgQSERAuJFII5RBgACBhoBww1loCAg3nAUCBAgQIECAQHMCwo3mnIwiQIBAZQLCjcqok19IuJF8ixRIgAABAgQIJCIg3EikEcogQIBAQ0C44Sw0BIQbzgIBAgQIECBAoDkB4UZzTkYRIECgMgHhRmXUyS8k3Ei+RQokQIAAAQIEEhEQbiTSCGUQIECgISDccBYaAsINZ4EAAQIECBAg0JyAcKM5J6MIECBQmYBwozLq5BcSbiTfIgUSIECAAAECiQgINxJphDIIECDQEBBuOAsNAeGGs0CAAAECBAgQaE5AuNGck1EECBCoTEC4URl18gsJN5JvkQIJECBAgACBRASEG4k0QhkECBBoCAg3nIWGgHDDWSBAgAABAgQINCcg3GjOySgCBAhUJiDcqIw6+YWEG8m3SIEECBAgQIBAIgLCjUQaoQwCBAg0BIQbzkJDQLjhLBAgQIAAAQIEmhMQbjTnZBQBAgQqExBuVEad/ELCjeRbpEACBAgQIEAgEQHhRiKNUAYBAgQaAsINZ6EhINxwFggQIECAAAECzQkIN5pzMooAAQKVCQg3KqNOfiHhRvItUiABAgQIECCQiIBwI5FGKIMAAQINAeGGs9AQEG44CwQIECBAgACB5gSEG805GUWAAIHKBIQblVEnv5BwI/kWKZAAAQIECBBIREC4kUgjlEGAAIGGgHDDWWgICDecBQIECBAgQIBAcwLCjeacjCJAgEBlAsKNyqiTX0i4kXyLFEiAAAECBAgkIiDcSKQRyiBAgEBDQLjhLDQEhBvOAgECBAgQIECgOQHhRnNORhEgQKAyAeFGZdTJLyTcSL5FCiRAgAABAgQSERBuJNIIZRAgQKAhINxwFhoCwg1ngQABAgQIECDQnIBwozknowgQIFCZgHCjMurkFxJuJN8iBRIgQIAAAQKJCCQbbrz88ssl0eDBg2PUqFHr5GqMLwZusskm0dXV9brfWbBgQSxfvrwcM3LkyBgyZMg61zCAAAECVQgIN6pQzmMN4UYefVIlAQIECBAgMPACyYUbP/nJT+K2226LJUuWdOsMGzYsDjvssDjwwAPXEHv22WfjxhtvjNXDjSLYmDhxYuy7775rjF+4cGHccMMNMXPmzO6/FeMPOuigOPzww9cZigx8y1RAgEDdBYQbde9w8/sTbjRvZSQBAgQIECDQ2QJJhRvf/OY34+c//3mfHdlvv/3imGOO6f77Y489FtOnT+9z/KGHHhqHHHJI99+LqzWmTp0aS5cuXet3xo0bF6eccoqAo7P/Tdg9gQEXEG4MeAuSKUC4kUwrFEKAAAECBAgkLpBMuPHoo4/G9ddfX3KNGTMmTjrppNhuu+3iySefjGuvvba8haS4wuKss86KrbbaKlatWhXTpk2LF154ofz9cccdF29961vjmWeeiauvvrocX9zScuGFF8bGG29cznvzzTfHAw88UP7cuFJj/vz55bqzZs0qfz9p0qQYP3584m1THgECdRYQbtS5u+u3N+HG+nkZTYAAAQIECHSuQDLhxq233hr33XdfGUhccMEFMWLEiO6uPPXUU/HVr361/O/iyo3iCo45c+bEZZddVoYcva/QWH38CSecEHvvvXesXLkyJk+eHIsWLYriCo1TTz21e/5ly5aVfyuu6JgwYUJ5S4sPAQIEBkpAuDFQ8umtK9xIrycqIkCAAAECBNIUSCbcuOaaa+Lxxx+PHXfcMU4//fQet4YU4cNFF11UXo1x7LHHls/SaNySUly1cfbZZ8dmm23WLbx6kNEIKxYvXhxTpkwp5zj66KPjgAMO6NGR4rkdDz/8cGy66aZxzjnnxKBBg9LsmKoIEKi9gHCj9i1ueoPCjaapDCRAgAABAgQ6XCCZcKO4aqK4RaS4YmP48OE92tK4EqMIMorgowhAfvrTn8a3v/3tcmxx68nqbzsprua48sorY/bs2bHPPvvE8ccfH3Pnzo3LL7+8vILjzDPPjG222abHGnfeeWfcdddd5ZtZzj//fOFGh//DsH0CAykg3BhI/bTWFm6k1Q/VECBAgAABAukKJBNu9EVUBBVXXHFFPPfcc+UtK8XVF0OHDo3GbSxru9JibeHGjBkz4rrrriuvCCmuzBg7dmyPJe+44464++67hRvpnlWVEegYAeFGx7R6nRsVbqyTyAACBAgQIECAQCmQfLjxve99L374wx+WxTaet1H8/HphxNrCjdVvYxFuOP0ECKQsINxIuTvV1ibcqNbbagQIECBAgEC+AkmHG/fcc0/cdtttpW7vh4CmEm4sXLgw3+6rnACBJAWeP/V9sezXv0iyNkVVKzDi/R+NMWd+odpFrUaAAAECBAgQ6IfA6i8F6cfXN/gryYYbDz74YNx0003lBovnYJx77rk9nqtx++23x49+9KO1PgC0yttSHnrooSgeeOpDgACBVgmMnnZaDH7m162azjwZCyw98H2x8NgzMt6B0gkQIECAAIFOEBgzZkzsvvvuA7rVJMON1V/lutFGG5XBxsYbb9wD6v77749bbrml6QeKNl4dW0xyxhlnxLbbbttjvv4+c2PmzJkD2kCLEyBQP4EV5x4fq558pH4bs6P1Fhj07iNj0CfPX+/v+QIBAgQIECBAoGqBnXfeueole6yXXLjReKvJihUrygeIFq95LR4a2vuzrlfBXnLJJeXbVxpvS/Eq2AE9ZxYnQGA9BDxzYz2waj7UMzdq3mDbI0CAAAECBFomkFS48corr8TnP//5WL58efkq1rPOOiu23HLLtW62eHtK8WrX4nPooYfGIYcc0j2uuJriqquuKv/7ox/9aLz1rW8t57z44otj0aJFazy/o7itZPLkyVG8jnbChAkxceLElgGbiAABAusrINxYX7H6jhdu1Le3dkaAAAECBAi0ViCZcKO4smLatGnl1RbFp3gzyp577lmGEr0/xf08xXM1ivEvvPBC+XrXE088Md785jdHceXHl770pTKoKK78uOCCC6LxYJPG62OL+Q4++OAyFCnGFa+ILW6FKT6TJk2K8ePHt1bZbAQIEFgPAeHGemDVfKhwo+YNtj0CBAgQIECgZQLJhBszZswoQ4Z1fYogo7hVZbPNNovGrSmN7wwZMqRHGPLe9743iv81PgsWLIipU6eWgUbxKeYqQpLGZ5dddolTTjmlvGrEhwABAgMlINwYKPn01hVupNcTFREgQIAAAQJpCiQTbvQOKvriKq7GKB4wOnr06HJIccXFDTfcUN5u0vgUocUHPvCBOOigg9aYpgg4pk+fHrNnz+7xt/333z+OOuoowUaa51RVBDpKQLjRUe1+3c0KN5wFAgQIECBAgEBzAsmEG82V2/LZjJoAACAASURBVPeo4naUlStXlgM233zzHq+NXdu35s2b130FR3Gby/Dhwze0BN8nQIBASwSEGy1hrMUkwo1atNEmCBAgQIAAgQoEahNuVGBlCQIECFQiINyohDmLRYQbWbRJkQQIECBAgEACAsKNBJqgBAIECKwuINxwHhoCwg1ngQABAgQIECDQnIBwozknowgQIFCZgHCjMurkFxJuJN8iBRIgQIAAAQKJCAg3EmmEMggQINAQEG44Cw0B4YazQIAAAQIECBBoTkC40ZyTUQQIEKhMQLhRGXXyCwk3km+RAgkQIECAAIFEBIQbiTRCGQQIEGgICDechYaAcMNZIECAAAECBAg0JyDcaM7JKAIECFQmINyojDr5hYQbybdIgQQIECBAgEAiAsKNRBqhDAIECDQEhBvOQkNAuOEsECBAgAABAgSaExBuNOdkFAECBCoTEG5URp38QsKN5FukQAIECBAgQCARAeFGIo1QBgECBBoCwg1noSEg3HAWCBAgQIAAAQLNCQg3mnMyigABApUJCDcqo05+IeFG8i1SIAECBAgQIJCIgHAjkUYogwABAg0B4Yaz0BAQbjgLBAgQIECAAIHmBIQbzTkZRYAAgcoEhBuVUSe/kHAj+RYpkAABAgQIEEhEQLiRSCOUQYAAgYaAcMNZaAgIN5wFAgQIECBAgEBzAsKN5pyMIkCAQGUCwo3KqJNfSLiRfIsUSIAAAQIECCQiINxIpBHKIECAQENAuOEsNASEG84CAQIECBAgQKA5AeFGc05GESBAoDIB4UZl1MkvJNxIvkUKJECAAAECBBIREG4k0ghlECBAoCEg3HAWGgLCDWeBAAECBAgQINCcgHCjOSejCBAgUJmAcKMy6uQXEm4k3yIFEiBAgAABAokICDcSaYQyCBAg0BAQbjgLDQHhhrNAgAABAgQIEGhOQLjRnJNRBAgQqExAuFEZdfILCTeSb5ECCRAgQIAAgUQEhBuJNEIZBAgQaAgIN5yFhoBww1kgQIAAAQIECDQnINxozskoAgQIVCYg3KiMOvmFhBvJt0iBBAgQIECAQCICwo1EGqEMAgQINASEG85CQ0C44SwQIECAAAECBJoTEG4052QUAQIEKhMQblRGnfxCwo3kW6RAAgQIECBAIBEB4UYijVAGAQIEGgLCDWehISDccBYIECBAgAABAs0JCDeaczKKAAEClQkINyqjTn4h4UbyLVIgAQIECBAgkIiAcCORRiiDAAECDQHhhrPQEBBuOAsECBAgQIAAgeYEhBvNORlFgACBygSEG5VRJ7+QcCP5FimQAAECBAgQSERAuJFII5RBgACBhoBww1loCAg3nAUCBAgQIECAQHMCwo3mnIwiQIBAZQLCjcqok19IuJF8ixRIgAABAgQIJCIg3EikEcogQIBAQ0C44Sw0BIQbzgIBAgQIECBAoDkB4UZzTkYRIECgMgHhRmXUyS8k3Ei+RQokQIAAAQIEEhEQbiTSCGUQIECgISDccBYaAsINZ4EAAQIECBAg0JyAcKM5J6MIECBQmYBwozLq5BcSbiTfIgUSIECAAAECiQgINxJphDIIECDQEBBuOAsNAeGGs0CAAAECBAgQaE5AuNGck1EECBCoTEC4URl18gsJN5JvkQIJECBAgACBRASEG4k0QhkECBBoCAg3nIWGgHDDWSBAgAABAgQINCcg3GjOySgCBAhUJiDcqIw6+YWEG8m3SIEECBAgQIBAIgLCjUQaoQwCBAg0BIQbzkJDQLjhLBAgQIAAAQIEmhMQbjTnZBQBAgQqExBuVEad/ELCjeRbpEACBAgQIEAgEQHhRiKNUAYBAgQaAsINZ6EhINxwFggQIECAAAECzQkIN5pzMooAAQKVCQg3KqNOfiHhRvItUiABAgQIECCQiIBwI5FGKIMAAQINAeGGs9AQEG44CwQIECBAgACB5gSEG805GUWAAIHKBIQblVEnv5BwI/kWKZAAAQIECBBIREC4kUgjlEGAAIGGgHDDWWgICDecBQIECBAgQIBAcwLCjeacjCJAgEBlAsKNyqiTX0i4kXyLFEiAAAECBAgkIiDcSKQRyiBAgEBDQLjhLDQEhBvOAgECBAgQIECgOQHhRnNORhEgQKAyAeFGZdTJLyTcSL5FCiRAgAABAgQSERBuJNIIZRAgQKAhINxwFhoCwg1ngQABAgQIECDQnIBwozknowgQIFCZgHCjMurkFxJuJN8iBRIgQIAAAQKJCAg3EmmEMggQINAQEG44Cw0B4YazQIAAAQIECBBoTkC40ZyTUQQIEKhMQLhRGXXyCwk3km+RAgkQIECAAIFEBIQbiTRCGQQIEGgICDechYaAcMNZIECAAAECBAg0JyDcaM7JKAIECFQmINyojDr5hYQbybdIgQQIECBAgEAiAsKNRBqhDAIECDQEhBvOQkNAuOEsECBAgAABAgSaExBuNOdkFAECBCoTEG5URp38QsKN5FukQAIECBAgQCARAeFGIo1QBgECBBoCwg1noSEg3HAWCBAgQIAAAQLNCQg3mnMyigABApUJCDcqo05+IeFG8i1SIAECBAgQIJCIgHAjkUYogwABAg0B4Yaz0BAQbjgLBAgQIECAAIHmBIQbzTkZRYAAgcoEhBuVUSe/kHAj+RYpkAABAgQIEEhEQLiRSCOUQYAAgYaAcMNZaAgIN5wFAgQIECBAgEBzAsKN5pyMIkCAQGUCwo3KqJNfSLiRfIsUSIAAAQIECCQiINxIpBHKIECAQENAuOEsNASEG84CAQIECBAgQKA5AeFGc05GESBAoDIB4UZl1MkvJNxIvkUKJECAAAECBBIREG4k0ghlECBAoCEg3HAWGgLCDWeBAAECBAgQINCcgHCjOSejCBAgUJmAcKMy6uQXEm4k3yIFEiBAgAABAokICDcSaYQyCBAg0BAQbjgLDQHhhrNAgAABAgQIEGhOQLjRnJNRBAgQqExAuFEZdfILCTeSb5ECCRAgQIAAgUQEhBuJNEIZBAgQaAgIN5yFhoBww1kgQIAAAQIECDQnINxozskoAgQIVCYg3KiMOvmFhBvJt0iBBAgQIECAQCICwo1EGqEMAgQINASEG85CQ0C44SwQIECAAAECBJoTEG4052QUAQIEKhMQblRGnfxCwo3kW6RAAgQIECBAIBEB4UYijVAGAQIEGgLCDWehISDccBYIECBAgAABAs0JCDeaczKKQFsFVq5cFff84uV44ZXlbV3H5OkJbDS0K/baZWTsss3w7uKEG+n1aaAqEm4MlLx1CRAgQIAAgdwEhBu5dUy9tRN4ZObC+Mu/eTyee3Fp7fZmQ80L/PEHtos/Pnzb8gvCjebd6j5SuFH3DtsfAQIECBAg0CoB4UarJM1DoJ8Cf/blx+K+X77cz2/7Wp0Ebp78pvIKDuFGnbq6YXsRbmyYn28TIECAAAECnSMg3OicXttpogLvPP1nsXTZykSrU1aVAlNO2iXe93ubCzeqRE98LeFG4g1SHgECBAgQIJCMgHAjmVYopFMF9vvUTzt16/3e93smjI3RIwaX35/xzKL41VML+j1XSl8874Sd48Pv2kK4kVJTBrgW4cYAN8DyBAgQIECAQDYCwo1sWqXQugrUMdyYePBW8f53bB5v3GlE3PXf8+Kc6U+8bvs+9odbx1G/v2VsOWZoDB0yKB6ftSiOnfKrNb5zyL5j45zjdozNNhna42/Fc0s+dfn/xMLFK7I+JsKNrNvXluKFG21hNSkBAgQIECBQQwHhRg2bakt5CdQl3JjwhtFx/Hu2iv32GB0jhr92VUXx+befvn64ccPZb4y37DqyR9NmvbA0jjj3Fz1+9979xsYlJ4+LwYO61trg519eFkde+HDWAYdwI69/u1VUK9yoQtkaBAgQIECAQB0EhBt16KI9ZC1Qh3CjCDO+//m3xKiNfxdqNBNufOuCvWL8Dht39+9/nl0UP39sfjz+m0Xxjz+c26Ov37lor9h1u9fGPvr0wviLrz4eb99zdJxx9A4xZuSQ8vc33z03Pv/Np7M9D8KNbFvXtsKFG22jNTEBAgQIECBQMwHhRs0aajv5CdQl3PiXaXvHxhsNirkvLYsZzyyMg94ypmxGX1dunPrB7eLk97326tMFi1fExV+fWY5d22f7LTaK4k0iQ4d0RXGFxqGfeah72D67jYrpn35DeUXHk7MXx0c+93B+h+B/KxZuZNu6thUu3GgbrYkJECBAgACBmgkIN2rWUNvJT6AO4UahfuZHdigf7vn9+1+IInC49tNviEGDuvoMN26Z8qbYaevhsXJVxKcumxE/+/X8PptXBCWX/8lu5Xw/+PlL8emrH+8x9rZL3xzbbbFRLFqyMo6/9JF4+reL8zsIESHcyLJtbS1auNFWXpMTIECAAAECNRIQbtSombaSp0Bdwo3V9VcPI9Z25cY73zwmrjzttbDil08uiOdeXBp77DiinGLhkhVx6z3Pxz/84He3pRQPHD39yB2ieNrGNbfPiq/dMbtHsxvP7ViybGUcd7FwI89/Capem4Bww7kgQIAAAQIECDQn0LHhxoIFC2L58uWl0siRI2PIkNfu2fchULVAJ4YbxcNBLz15XBlu9PW562cvxWf+5rUrNM49Yec48l1bxKpVEV/41tPlszVW/3z9s2+MvXYZGcKNqk+v9dotINxot7D5CRAgQIAAgboIJBtuvPjii3HvvffGfffdF8ccc0y87W1vW8N81apV8ZWvfCVmz54dXV1r/n+SivDiwAMPjCOOOKL7uwsXLowbbrghZs6c2f274rsHHXRQHH744Wudpy7Nto80BTox3PjMcTvFMX+wZXdDitDiN88viWFDumKrscPK3xe/+/J3fxNf/5fnojFeuJHmGVZV+wSEG+2zNTMBAgQIECBQL4Gkwo2lS5fGz372s/iP//iPKMKNxufYY4+Nfffdd63hxhVXXBHPPfdcn13Za6+94uMf/3j59+JqjalTp0axzto+48aNi1NOOUXAUa8znvxuOj3cKB4mes70J+LHD79S9urST46L/7v/ZuXPv352URx38a+EG8mfYgW2S0C40S5Z8xIgQIAAAQJ1E0gm3CiuwvjiF78Yc+f2vNy8AO8r3CjCiksvvbS8vWSfffaJPfbYo/tWk+J7xe933nnn2HHHHcu+3XzzzfHAAw+UPzeu1Jg/f35cf/31MWvWrPL3kyZNivHjx9etz/aTsEAnhxvFlRjXfm9WTP/e756hUbxWtnjY6BZjhnY/IPSE927ttpSEz7DS2icg3GifrZkJECBAgACBegkkFW4UV1W89NJLsdtuu8Xee+8d3/3ud0vtvsKNxYsXx5QpU2LFihVx+umnd4cYa2vRypUrY/LkybFo0aIortA49dRTu4ctW7as/FtxRceECRNi4sSJ9eqy3SQt0InhxurP0Ljob58q37Cy+mf1B4SeeOkjcdDem8affnj7csj0782Ka1cLQ4rfeeZG0kdccRsgINzYADxfJUCAAAECBDpKIJlwo1B/6qmnYvPNN4/Ro0dHEThcdNFF5dUXfYUbxbM2rrzyyvI2kgsuuKB8MGhfn0YQUsx39NFHxwEHHNBj6I033hgPP/xwbLrppnHOOefEoEGDOuog2OzACXRiuHHqB7eLk9+3bYn+T/c+Hxd//XfPwCnDinP3jL12HlE+ILQIN4rXvHoV7MCdUSsPnIBwY+DsrUyAAAECBAjkJZBUuLE63ephRF/hxmOPPRbTp08vv3bYYYeVV30UV1+MGjWqDC+23PJ3Dywsbne5/PLLo7iC48wzz4xtttmmR6fuvPPOuOuuu8rvnn/++cKNvM5x1tV2Yrjxll1HxrWf3iOGDO6Kea8ujw+e/8tYuHhF2cftt9go/nHKm8q//Xbe0nj/Ob+IYvz0s/aIoUO64vmXl8Whn3mou+f77DYqpn/6DTF4UFc8OXtxfORzD2d7Hs47Yef48Lu2iGdPOiSWzHgw230ovHUCwo3WWZqJAAECBAgQqLdA1uFGcaVFccVFX58i8Dj44IPLP8+YMSOuu+668iqP4sqMsWPH9vjaHXfcEXfffbdwo97nPcnddWK4UTTim+fvGW/YcUTZkydmL45PX/14bLvZsJjyiV1i802Glr//t5/OKx822nv8L59cEH9y5a/jLeNG9hhfvCL28998Osk+N1OUcKMZpc4aI9zorH7bLQECBAgQINB/gazDjdUfEFqEFsWzNObNm1f+r/E56aSTYs8994zGVR7Cjf4fFt9sj0Adw4337jc2Lj15XAwa1NUjoFhdsLga42/+4g2x0dC13wL2ysIVceyUX8Wcea+93aiY85KTx5VXaKzt88Iry+LEv3q0e3x7utXeWYUb7fXNcXbhRo5dUzMBAgQIECAwEAJZhxtz5syJe++9N5YsWRJHHnlkDBs2rDS8//7745Zbbil/Lm4/OeOMM+KJJ54ob2Fpdbgxc2bPZwUMRBOtmbfAUX/1fN4bWEv173jTJnHl6buXQcQ//+eLccH1T651j3vtMjI+/8e7xnabv/Zvt/F5YtaiOP2vH1sjqHjPhLFx7vE7xSYjhzQ1PjfYUw4bFe992/BYce7xserJR3IrX71tEBj07iNj0CfPb8PMpiRAgAABAgQItFageFPpQH6yDjdeD654veujjz5a3mZy3nnnlVdutOO2lIceeqh8+KkPgf4KfOq1x8Z09OeQfcfGTlttVBrMeGZh/PjhV17X4yN/sGWM2nhwOebXzy6Ke37xci38TnhXxLv2jBg97bQY/Myva7Enm9gwgaUHvi8WHnvGhk3i2wQIECBAgACBNguMGTMmdt999zav8vrT1zbcePDBB+Omm24qr9Q4++yzy7euXHbZZaVGcSXHttu+9qaGxqe/z9xYuHDhgDbQ4vkL/J8z/V/o8+9ia3bwl8dsGx94x6bx/Knvi2W//kVrJjVL1gIj3v/RGHPmF7Leg+IJECBAgACBzhAYMeK15+kN1CfbcGPVqlVx++23xyuvvFI+NHT77bfvYXjPPffEbbfdFoMHD44LL7ywDDmmTJlShhxeBTtQx826axOo4zM3dLp/Ap650T+3On/LMzfq3F17I0CAAAECBFopkG24sfqrYn/v936vfOZG41MEH1dddVU8/fTT3W8/KV4Be/HFF8eiRYvKB4+eeuqp3eOL20omT55cvkZ2woQJMXHixFYam4vA6woINxyQhoBww1noLSDccCYIECBAgAABAs0JZBtuFNu75ppr4vHHHy+vyvjwhz8cb3/722PFihXlFRvFQ0WLzz777BPHH398+fOtt94a9913X/lzcbXHoYceWgYaxbM4nnrqqfL3kyZNivHjxzenZxSBFggIN1qAWJMphBs1aWQLtyHcaCGmqQgQIECAAIFaCyQbbixYsCAuvfTS8jaSY489Nvbdd981GlG88nXatGlloFF8ipCjuGqj8SluSSkeJlo8VLT4FHNOnTq1DDTWNn6XXXaJU045JQYNWvurKWt9EmxuwASEGwNGn9zCwo3kWjLgBQk3BrwFCiBAgAABAgQyEUg23ChuO7nkkkvKIOKEE06Ivffee62kRcBRPDi0uAVl9c+uu+4aJ554YowcObLH74uAo3gl7OzZs3v8fv/994+jjjpKsJHJwa1TmcKNOnVzw/Yi3Ngwvzp+W7hRx67aEwECBAgQINAOgWTDjfXdbBFaLFmypHwta3GlRu9Qo/d8RSjSuIKjeG3N8OHD13dJ4wm0REC40RLGWkwi3KhFG1u6CeFGSzlNRoAAAQIECNRYoDbhRo17ZGs1FxBu1LzB67E94cZ6YHXIUOFGhzTaNgkQIECAAIENFhBubDChCQhsmIBwY8P86vRt4UadutmavQg3WuNoFgIECBAgQKD+AsKN+vfYDhMXEG4k3qAKyxNuVIidyVLCjUwapUwCBAgQIEBgwAWEGwPeAgV0uoBwo9NPwO/2L9xwFnoLCDecCQIECBAgQIBAcwLCjeacjCLQNgHhRttos5tYuJFdy9pesHCj7cQWIECAAAECBGoiINyoSSNtI18B4Ua+vWt15cKNVovmP59wI/8e2gEBAgQIECBQjYBwoxpnqxDoU0C44XA0BIQbzkJvAeGGM0GAAAECBAgQaE5AuNGck1EE2iYg3GgbbXYTCzeya1nbCxZutJ3YAgQIECBAgEBNBIQbNWmkbeQrINzIt3etrly40WrR/OcTbuTfQzsgQIAAAQIEqhEQblTjbBUCfQoINxyOhoBww1noLSDccCYIECBAgAABAs0JCDeaczKKQNsEhBtto81uYuFGdi1re8HCjbYTW4AAAQIECBCoiYBwoyaNtI18BYQb+fau1ZULN1otmv98wo38e2gHBAgQIECAQDUCwo1qnK1CoE8B4YbD0RAQbjgLvQWEG84EAQIECBAgQKA5AeFGc05GEWibgHCjbbTZTSzcyK5lbS9YuNF2YgsQIECAAAECNREQbtSkkbaRr4BwI9/etbpy4UarRfOfT7iRfw/tgAABAgQIEKhGQLhRjbNVCPQpINxwOBoCwg1nobeAcMOZIECAAAECBAg0JyDcaM7JKAJtExButI02u4mFG9m1rO0FCzfaTmwBAgQIECBAoCYCwo2aNNI28hUQbuTbu1ZXLtxotWj+8wk38u+hHRAgQIAAAQLVCAg3qnG2CoE+BYQbDkdDQLjhLPQWEG44EwQIECBAgACB5gSEG805GUWgbQLCjbbRZjexcCO7lrW9YOFG24ktQIAAAQIECNREQLhRk0baRr4Cwo18e9fqyoUbrRbNfz7hRv49tAMCBAgQIECgGgHhRjXOViHQp4Bww+FoCAg3nIXeAsINZ4IAAQIECBAg0JyAcKM5J6MItE1AuNE22uwmFm5k17K2FyzcaDuxBQgQIECAAIGaCAg3atJI28hXQLiRb+9aXblwo9Wi+c8n3Mi/h3ZAgAABAgQIVCMg3KjG2SoE+hQQbjgcDQHhhrPQW0C44UwQIECAAAECBJoTEG4052QUgbYJCDfaRpvdxMKN7FrW9oKFG20ntgABAgQIECBQEwHhRk0aaRv5Cgg38u1dqysXbrRaNP/5hBv599AOCBAgQIAAgWoEhBvVOFuFQJ8Cwg2HoyEg3HAWegsIN5wJAgQIECBAgEBzAsKN5pyMItA2AeFG22izm1i4kV3L2l6wcKPtxBYgQIAAAQIEaiIg3KhJI20jXwHhRr69a3Xlwo1Wi+Y/n3Aj/x7aAQECBAgQIFCNgHCjGmerEOhTQLjhcDQEhBvOQm8B4YYzQYAAAQIECBBoTkC40ZyTUQTaJiDcaBttdhMLN7JrWdsLFm60ndgCBAgQIECAQE0EhBs1aaRt5Csg3Mi3d62uXLjRatH85xNu5N9DOyBAgAABAgSqERBuVONsFQJ9Cgg3HI6GgHDDWegtINxwJggQIECAAAECzQkIN5pzMopA2wSEG22jzW5i4UZ2LWt7wcKNthNbgAABAgQIEKiJgHCjJo20jXwFhBv59q7VlQs3Wi2a/3zCjfx7aAcECBAgQIBANQLCjWqcrUKgTwHhhsPREBBuOAu9BYQbzgQBAgQIECBAoDkB4UZzTkYRaJuAcKNttNlNLNzIrmVtL1i40XZiCxAgQIAAAQI1ERBu1KSRtpGvgHAj3961unLhRqtF859PuJF/D+2AAAECBAgQqEZAuFGNs1UI9Ckg3HA4GgLCDWeht4Bww5kgQIAAAQIECDQnINxozskoAm0TEG60jTa7iYUb2bWs7QULN9pObAECBAgQIECgJgLCjZo00jbyFRBu5Nu7Vlcu3Gi1aP7zCTfy76EdECBAgAABAtUICDeqcbYKgT4FhBsOR0NAuOEs9BYQbjgTBAgQIECAAIHmBIQbzTkZRaBtAsKNttFmN7FwI7uWtb1g4UbbiS1AgAABAgQI1ERAuFGTRtpGvgLCjXx71+rKhRutFs1/PuFG/j20AwIECBAgQKAaAeFGNc5WIdCngHDD4WgICDechd4Cwg1nggABAgQIECDQnIBwozknowi0TUC40Tba7CYWbmTXsrYXLNxoO7EFCBAgQIAAgZoICDdq0kjbyFdAuJFv71pduXCj1aL5zyfcyL+HdkCAAAECBAhUIyDcqMbZKgT6FBBuOBwNAeGGs9BbQLjhTBAgQIAAAQIEmhMQbjTnZBSBtgkIN9pGm93Ewo3sWtb2goUbbSe2AAECBAgQIFATAeFGTRppG/kKCDfy7V2rKxdutFo0//mEG/n30A4IECBAgACBagSEG9U4W4VAnwLCDYejISDccBZ6Cwg3nAkCBAgQIECAQHMCwo3mnIwi0DYB4UbbaLObWLiRXcvaXrBwo+3EFiBAgAABAgRqIiDcqEkjbSNfAeFGvr1rdeXCjVaL5j+fcCP/HtoBAQIECBAgUI2AcKMaZ6sQ6FNAuOFwNASEG85CbwHhhjNBgAABAgQIEGhOQLjRnJNRBNomINxoG212Ews3smtZ2wsWbrSd2AIECBAgQIBATQSEGzVppG3kKyDcyLd3ra5cuNFq0fznE27k30M7IECAAAECBKoREG5U42wVAn0KCDccjoaAcMNZ6C0g3HAmCBAgQIAAAQLNCQg3mnMyikDbBIQbbaPNbmLhRnYta3vBwo22E1uAAAECBAgQqImAcKMmjbSNfAWEG/n2rtWVCzdaLZr/fMKN/HtoBwQIECBAgEA1AsKNapytQqBPAeGGw9EQEG44C70FhBvOBAECBAgQIECgOQHhRnNORhFom4Bwo2202U0s3MiuZW0vWLjRdmILECBAgAABAjUREG7UpJG2ka+AcCPf3rW6cuFGq0Xzn0+4kX8P7YAAAQIECBCoRkC4UY2zVQj0KSDccDgaAsINZ6G3gHDDmSBAgAABAgQINCcg3GjOySgCbRMQbrSNNruJhRvZtaztBQs32k5sAQIECBAgQKAmAsKNmjTSNvIVEG7k27tWVy7ccxfiTAAAIABJREFUaLVo/vMJN/LvoR0QIECAAAEC1QgIN6pxtgqBPgWEGw5HQ0C44Sz0FhBuOBMECBAgQIAAgeYEhBvNORlFoG0Cwo220WY3sXAju5a1vWDhRtuJLUCAAAECBAjUREC4UZNG2ka+AsKNfHvX6sqFG60WzX8+4Ub+PbQDAgQIECBAoBoB4UY1zlYh0KeAcMPhaAgIN5yF3gLCDWeCAAECBAgQINCcgHCjOSejCLRNQLjRNtrsJhZuZNeythcs3Gg7sQUIECBAgACBmggIN2rSSNvIV0C4kW/vWl25cKPVovnPJ9zIv4d2QIAAAQIECFQjINyoxtkqBPoUEG44HA0B4Yaz0FtAuOFMECBAgAABAgSaExBuNOdkFIG2CQg32kab3cTCjexa1vaChRttJ7YAAQIECBAgUBMB4UZNGmkb+QoIN/LtXasrF260WjT/+YQb+ffQDggQIECAAIFqBIQb1ThbhUCfAsINh6MhINxwFnoLCDecCQIECBAgQIBAcwLCjeacjCLQNgHhRttos5tYuJFdy9pesHCj7cQWIECAAAECBGoiINyoSSNtI18B4Ua+vWt15cKNVovmP59wI/8e2gEBAgQIECBQjYBwoxpnqxDoU0C44XA0BIQbzkJvAeGGM0GAAAECBAgQaE5AuNGck1EE2iYg3GgbbXYTCzeya1nbCxZutJ3YAgQIECBAgEBNBIQbNWmkbeQrINzIt3etrly40WrR/OcTbuTfQzsgQIAAAQIEqhEQblTjbBUCfQoINxyOhoBww1noLSDccCYIECBAgAABAs0JCDeaczKKQNsEhBtto81uYuFGdi1re8HCjbYTW4AAAQIECBCoiYBwoyaNtI18BYQb+fau1ZULN1otmv98wo38e2gHBAgQIECAQDUCwo1qnK1CoE8B4YbD0RAQbjgLvQWEG84EAQIECBAgQKA5gdqEGy+//HL3jjfZZJPo6up6XYEFCxbE8uXLyzEjR46MIUOGNCdmFIEWCwg3Wgya8XTCjYyb16bShRttgjUtAQIECBAgUDuBZMONF198Me69996477774phjjom3ve1ta8V/9tln48Ybb4zVw40i2Jg4cWLsu+++a3xn4cKFccMNN8TMmTO7/1aMP+igg+Lwww9fZyhSuxNgQwMuINwY8BYkU4BwI5lWJFOIcCOZViiEAAECBAgQSFwgqXBj6dKl8bOf/Sz+4z/+I4pwo/E59thj1xpUPPbYYzF9+vQ+iQ899NA45JBDuv9eXK0xderUKNZZ22fcuHFxyimnCDgSP7R1K0+4UbeO9n8/wo3+29X1m8KNunbWvggQIECAAIFWCyQTbqxatSq++MUvxty5c9fY49rCjWL8tGnT4oUXXijDiOOOOy7e+ta3xjPPPBNXX311ecvJ4MGD48ILL4yNN964nPPmm2+OBx54oPy5caXG/Pnz4/rrr49Zs2aVv580aVKMHz++1c7mI9CngHDD4WgICDechd4Cwg1nggABAgQIECDQnEBS4UZxVcVLL70Uu+22W+y9997x3e9+t9zF2sKNOXPmxGWXXRZFyNH7Co2nnnoqvvrVr5bfPeGEE8q5Vq5cGZMnT45FixZFcYXGqaee2i20bNmy8m/FFR0TJkwob2nxIVCVgHCjKun01xFupN+jqisUblQtbj0CBAgQIEAgV4Fkwo0CsAglNt988xg9enQUgcNFF11UXoGxtnCjcUtKcdXG2WefHZtttll3D1YPMhphxeLFi2PKlCnlfEcffXQccMABPXpWPLfj4Ycfjk033TTOOeecGDRoUK49VXdmAsKNzBrWxnKFG23EzXRq4UamjVM2AQIECBAgULlAUuHG6rtfPYxYW7jx05/+NL797W/H8OHDy1tPVn/bSXE1x5VXXhmzZ8+OffbZJ44//vjydpfLL7+8vILjzDPPjG222aYH9p133hl33XVXjBo1Ks4//3zhRuVHsXMXFG50bu9771y44Sz0FhBuOBMECBAgQIAAgeYEsg03br311vJNKmu70mJt4caMGTPiuuuuK5/PUVyZMXbs2B5Cd9xxR9x9993CjebOjVEtFBButBAz86mEG5k3sA3lCzfagGpKAgQIECBAoJYC2YYbrxdGrC3cWP02FuFGLc9ytpsSbmTbupYXLtxoOWn2Ewo3sm+hDRAgQIAAAQIVCQg3/he6v1duPPTQQ+XzQXwI9FfgU32/zbi/U/pepgInvCviXXtGjJ52Wgx+5teZ7kLZrRRYeuD7YuGxZ7RySnMRIECAAAECBFouMGbMmNh9991bPu/6TJhtuHH77bfHj370owG/LeWRRx5ZH29jCawhcOKVC6kQKAU+8e5hcfBbhsTQKSdH18wZVAjEyt8/IpZ/7DMkCBAgQIAAAQJJCwwdOlS40VeH1vVA0fvvvz9uueWWph8o2nh1bLHeGWecEdtuu22Ppft75UbSJ0xxWQi4LSWLNlVSpNtSKmHOahG3pWTVLsUSIECAAAECAyiQ7ZUb63oV7CWXXBLz58/vfluKV8EO4Cmz9OsKCDcckIaAcMNZ6C0g3HAmCBAgQIAAAQLNCWQbbjz33HPlq12Lz6GHHhqHHHJI945nzpwZV111VfnfH/3oR+Otb31rLF++PC6++OJYtGhRjBs3Lk499dTu8cUzMyZPnhxLly6NCRMmxMSJE5vTM4pACwSEGy1ArMkUwo2aNLKF2xButBDTVAQIECBAgECtBbINN4o3okybNi1eeOGF8vWuJ554Yrz5zW+OuXPnxpe+9KUyqBg8eHBccMEFMWLEiLKJjdfHFj8ffPDBZShSjCteEfvUU0+VYyZNmhTjx4+vddNtLi0B4UZa/RjIaoQbA6mf5trCjTT7oioCBAgQIEAgPYFkw40FCxbEpZdeWl5xceyxx8a+++67hl7j1pTGH4YMGVKOb3ze+973RvG/xqeYc+rUqWWgUXyKUKQISRqfXXbZJU455ZQYNGhQep1SUW0FhBu1be16b0y4sd5ktf+CcKP2LbZBAgQIECBAoEUCyYYbxTMyiudmFEHECSecEHvvvfdat1xccXHDDTeUt5s0PkVo8YEPfCAOOuigNb5TBBzTp0+P2bNn9/jb/vvvH0cddZRgo0UHyzTNCwg3mreq+0jhRt07vP77E26sv5lvECBAgAABAp0pkGy4sb7tKG5HWblyZfm1zTffPIqrOF7vM2/evO4rOIp38g4fPnx9lzSeQEsEhBstYazFJMKNWrSxpZsQbrSU02QECBAgQIBAjQVqE27UuEe2VnMB4UbNG7we2xNurAdWhwwVbnRIo22TAAECBAgQ2GAB4cYGE5qAwIYJCDc2zK9O3xZu1KmbrdmLcKM1jmYhQIAAAQIE6i8g3Kh/j+0wcQHhRuINqrA84UaF2JksJdzIpFHKJECAAAECBAZcQLgx4C1QQKcLCDc6/QT8bv/CDWeht4Bww5kgQIAAAQIECDQnINxozskoAm0TEG60jTa7iYUb2bWs7QULN9pObAECBAgQIECgJgLCjZo00jbyFRBu5Nu7Vlcu3Gi1aP7zCTfy76EdECBAgAABAtUICDeqcbYKgT4FhBsOR0NAuOEs9BYQbjgTBAgQIECAAIHmBIQbzTkZRaBtAsKNttFmN7FwI7uWtb1g4UbbiS1AgAABAgQI1ERAuFGTRtpGvgLCjXx71+rKhRutFs1/PuFG/j20AwIECBAgQKAaAeFGNc5WIdCngHDD4WgICDechd4Cwg1nggABAgQIECDQnIBwozknowi0TUC40Tba7CYWbmTXsrYXLNxoO7EFCBAgQIAAgZoICDdq0kjbyFdAuJFv71pduXCj1aL5zyfcyL+HdkCAAAECBAhUIyDcqMbZKgT6FBBuOBwNAeGGs9BbQLjhTBAgQIAAAQIEmhMQbjTnZBSBtgkIN9pGm93Ewo3sWtb2goUbbSe2AAECBAgQIFATAeFGTRppG/kKCDfy7V2rKxdutFo0//mEG/n30A4IECBAgACBagSEG9U4W4VAnwLCDYejISDccBZ6Cwg3nAkCBAgQIECAQHMCwo3mnIwi0DYB4UbbaLObWLiRXcvaXrBwo+3EFiBAgAABAgRqIiDcqEkjbSNfAeFGvr1rdeXCjVaL5j+fcCP/HtoBAQIECBAgUI2AcKMaZ6sQ6FNAuOFwNASEG85CbwHhhjNBgAABAgQIEGhOQLjRnJNRBNomINxoG212Ews3smtZ2wsWbrSd2AIECBAgQIBATQSEGzVppG3kKyDcyLd3ra5cuNFq0fznE27k30M7IECAAAECBKoREG5U42wVAn0KCDccjoaAcMNZ6C0g3HAmCBAgQIAAAQLNCQg3mnMyikDbBIQbbaPNbmLhRnYta3vBwo22E1uAAAECBAgQqImAcKMmjbSNfAWEG/n2rtWVCzdaLZr/fMKN/HtoBwQIECBAgEA1AsKNapytQqBPAeGGw9EQEG44C70FhBvOBAECBAgQIECgOQHhRnNORhFom4Bwo2202U0s3MiuZW0vWLjRdmILECBAgAABAjUREG7UpJG2ka+AcCPf3rW6cuFGq0Xzn0+4kX8P7YAAAQIECBCoRkC4UY2zVQj0KSDccDgaAsINZ6G3gHDDmSBAgAABAgQINCcg3GjOySgCbRMQbrSNNruJhRvZtaztBQs32k5sAQIECBAgQKAmAsKNmjTSNvIVEG7k27tWVy7caLVo/vMJN/LvoR0QIECAAAEC1QgIN6pxtgqBPgWEGw5HQ0C44Sz0FhBuOBMECBAgQIAAgeYEhBvNORlFoG0Cwo220WY3sXAju5a1vWDhRtuJLUCAAAECBAjUREC4UZNG2ka+AsKNfHvX6sqFG60WzX8+4Ub+PbQDAgQIECBAoBoB4UY1zlYh0KeAcMPhaAgIN5yF3gLCDWeCAAECBAgQINCcgHCjOSejCLRNQLjRNtrsJhZuZNeythcs3Gg7sQUIECBAgACBmggIN2rSSNvIV0C4kW/vWl25cKPVovnPJ9zIv4d2QIAAAQIECFQjINyoxtkqBPoUEG44HA0B4Yaz0FtAuOFMECBAgAABAgSaExBuNOdkFIG2CQg32kab3cTCjexa1vaChRttJ7YAgY4XWPrEo7Fq2ZKOd+gogJUrY/BmW8WQrbfvqG3bbP0FhBv177EdJi4g3Ei8QRWWJ9yoEDuTpYQbmTRKmQQyFJj/rzfH81++MFa88NsMq1dyKwRGvOM9sdVFfxODNxnbiunMQWDABYQbA94CBXS6gHCj00/A7/Yv3HAWegsIN5wJAgTaIbBi3tx46gN7Raxc2Y7pzZmRwOhDJ8ZWF341o4qVSqBvAeGG00FggAWEGwPcgISWF24k1IxEShFuJNIIZRComcD8f781fnvByTXbVeu2M+o9R8agEaNi+dxZsfDH/9a6iROcadCoTWLcvz6ZYGVKIrD+AsKN9TfzDQItFRButJQz68mEG1m3ry3FCzfawmpSAh0v8Mo/fT3mfuHMWjps/qdTYtNj/yRWrVzxuvvrGjwkXv2X78Scyad2j9v2sr+PEW8/JGLQ4O7frVzwarxy69/GC1d9rpZexaZ2u++F2u7NxjpLQLjRWf222wQFhBsJNmWAShJuDBB8wssKNxJujtIIZCxQ53Bjy3OuiE2O+FhT3Vlw9x3x3GdfG7vj1++OYbu/uc/vvXL7N2Lu1D9vat7cBgk3cuuYevsSEG44GwQGWEC4McANSGh54UZCzUikFOFGIo1QBoGaCdQ53Bi2+5ti1B984LU3wKxa1d25rmHDY8WrL8WYI0+OoTvuWv7t+SvOiZdv/lpsesKfxeanXhjR1RWrli6Jl775lVjwo3+OzU7+TIx45x+Wc6xctDCeOe7tsXzOrJqdBldu1K6hHbwh4UYHN9/W0xAQbqTRhxSqEG6k0IW0ahBupNUP1RCoi0Cdw43X69GQrbaLnb79k+jaaHgsmzUznj5633L4lmdfHpt88I/Kn+d9/cp48W8u7p5m++l3xvA371+GIXMv+0y8csv1dTkG3ftw5UbtWtqxGxJudGzrbTwVAeFGKp0Y+DqEGwPfg9QqEG6k1hH1EKiHQKeGG1tPuTaKh4X2DjG2OGtajDnq5DLAmHPxn8Srd36nu9Fb/MUXYszRnyzfLPPceR+P4laWun2EG3XraOfuR7jRub2380QEhBuJNCKBMoQbCTQhsRKEG4k1RDkEaiLQieHG4LFbxE7f+a8YNHJ0rHxlXsw88q2xcuH8sqPd4UZEGV40nsNR/G3n7z4UQ7bevgw3fvOpw2Lxw/9Vk1Pwu20IN2rX0o7dkHCjY1tv46kICDdS6cTA1yHcGPgepFaBcCO1jqiHQD0EOjHcWD3AePWOb8acS/+0u5nD37RfbHf196JryNDy6o1FP7s3Fj/0QIx6z4dj6A7jynHLnn0ynj5mv3ocgF67EG7Usq0duSnhRke23aZTEhBupNSNga1FuDGw/imuLtxIsSv51vTLJxfEE7MXx4oVv3vIYr67UXmzAl1dEdttsVEc8MbR3V/ptHBj0IhRsdM//DSKqzdWLVkcz37ikFj65IwehJt84ITY8rNfWitr8Z2n3r9H95UezdrnMk64kUun1LkuAeHGuoT8nUCbBYQbbQbOaHrhRkbNqqhU4UZF0B2wzIXXPxnf/88XO2CnttiXwFt3HxVf/rPxsfFGg6LTwo3N/vjcGPvxs0qaRQ/8IGadcdQaTDt+/YdRvGml8SnemtI1bKPX/nPVqihfBfv5M2p5wIQbtWxrR25KuNGRbbfplASEGyl1Y2BrEW4MrH+Kqws3UuxKfjX963/Ni3OvfSK/wlXccoGPH7pNnP7h7Tsu3Njp5v+Oodvt/NpzM047IhY/+OMettv81Y0x8g8OL39XvEVlzsWnlWPGnvyZGHviGa+FHGt52GjLGzRAEwo3Bgjesi0XEG60nNSEBNZPQLixfl51Hi3cqHN3+7c34Ub/3Hyrp8Bl33kmvvXvc7CsRWDCG0bHTlu/9n+dn/HMovjVUwtq7VRcvfG1v9yjo8KNMUeeHFuc9YWIrq5YMuOhePakg9fo8Y433RfDxu2x1ltWxp706djsk+eU35//b9+N3174ydqdEeFG7VrasRsSbnRs6208FQHhRiqdGPg6hBsD34PUKhBupNaRPOu59Bsz47s/ej7P4tdR9fWf2SP23m1UrFj5+s8R6erqimnfejpuvntuOePh79g8/uRD28dWmw7tscLTc5bE1Jtmxk8efbWWXnvuNCL+7rw9Oyrc2PGme2PYuDe+duXFX/1pvHrHt3r0tnyLyrd/EoNGbRJLn/qfeOaj7+jx99WfxTH/rn+K357/idqdDeFG7VrasRsSbnRs6208FQHhRiqdGPg6hBsD34PUKhBupNaRPOupc7jxzQv2ijfssPE6G7NqVcT/+/Yz8Z3/mBMf+8Ot4/Qjd4hBXWv/2vIVq2LSF2fEL56o31UcnRZujHr3h2LrydMjBg0ubzd5+uh912h68bDRHf/+P2PIFtvEykUL4zeffE+Ph41uetxpsfnpk8srN3q/JnadBy+TAcKNTBqlzHUKCDfWSWQAgfYKCDfa65vT7MKNnLpVTa3CjWqc675KncONQ/YdG3vsuHEsXrqyRxuHDhkU8xcujz89cocYOqQrFi1ZGX809ZF4bt6yuPWSN8dmo4eU43/26/nx17c8G6M2HhxnHL1D7Lbda0HJo08vjBMufaR2R6PTwo3tr/nnGP6WA8o+vnjdF2LeddPW2tPt/vq7sfF+/6f8WxGCvHDlubHgnjvXeObGi1/7fMy74Yu1OxfCjdq1tGM3JNzo2NbbeCoCwo1UOjHwdQg3Br4HqVUg3EitI3nWU+dw4/U68pE/2DL+8tidyis07vnFy3HGVx6L9+43Ni795K7l73797KI47uJfdU9RBB5F8DFi+OAobk858oJf5tnw16m6k8KNEW8/JLb54reia/CQWPHS8/H00RP6fJXr0O12iR2/cU90Df/dVUCrViwvv9v4FK+Ofeb4d9buTBQbEm7Usq0duSnhRke23aZTEhBupNSNga1FuDGw/imuLtxIsSv51dSp4cY/TnlT7Lz18Cgex3HytEfL20yKAOOas/aIkRsPjn954MX40j8+293QItS4ZcqbYosxQ2P+ohVxzORfxZx5S/NruHCjFNjirGkx5qiTy5/L17hO/fPX7eVGe+wdW13w1Ri26549xhUhx8If/1s895nja3UWVt+McKO2re24jQk3Oq7lNpyagHAjtY4MXD3CjYGzT3Vl4Uaqncmrrk4MN/5w/83ikk/sEoMGdZVvQPnY1EfX2bR3vnlMXHHabjF4UJcrN9apVd8Bw3Z/U2z8tgNf2+CqlfHq9/++zys+6qIg3KhLJ+1DuOEMEBhgAeHGADcgoeWFGwk1I5FShBuJNCLzMjox3Pj6Z98Ye+0ysrxq43N/+1R8//4X1trFYw7eqrxF5U27jIx377tpDBs6qBz3Dz+YG1/41tOZd37N8jvptpTaNa+NGxJutBHX1JUKCDcq5bYYgTUFhBtORUNAuOEs9BYQbjgTrRDotHBjn91GxfRPv2GdV2Cs/vyN1Z1/+OBL8RdffbwV9MnNIdxIriVJFCTcSKINimiBgHCjBYimILAhAsKNDdGr13eFG/XqZyt2I9xohaI5Oi3cuPrMN8T+bxwdxetfr7l9VnztjtlrPQSN21CKN8IWt680PgsWr4jPXvtk3PfLl2t3eIQbtWtpSzYk3GgJo0kSEBBuJNAEJXS2gHCjs/u/+u6FG85CbwHhhjPRCoFOCje232KjuHnym8rXv7746vL40Pm/jIWLV6yT8R1v2iROOWK78vaU4uNtKeskM6BGAsKNGjWzw7ci3OjwA2D7Ay8g3Bj4HqRSgXAjlU6kU4dwI51e5FxJJ4UbX/jUrvHufceW7br57rnx+W+u33MzilfB7rDlRrFk2co48dJH4onZi3Nu/Rq1u3KjVu1s2WaEGy2jNNEACwg3BrgBlicg3HAGGgLCDWeht4Bww5lohUCnhBvFa16/e8mbY+TwwbFoyco4/tJH4unf9gwniis0Pj1xx+jq6oq/+9fn4rs/er4HcXHVxy7bDO/z+63ox0DOIdwYSP101xZupNsbla2fgHBj/byMJtByAeFGy0mznVC4kW3r2la4cKNttB01caeEG+eesHMc+a4tyt7+4OcvxaevXvOhoEccuEWcf+LO5RtS/vt/Xo0/vux/epyFf5zypth56+Gu3OiofyE2K9xwBuoiINyoSyftI1sB4Ua2rWt54cKNlpNmP6FwI/sWJrGBTgg3RgwfHMUtJcXVG8tXrIpJX5wRv3hiwRr+b9l1ZFz76T1iyOCu8oGj/99/vRiXfOO1W1euOG23mPCG0eXPc+Ytjfed84sk+tfKIly50UrN+swl3KhPLzt9J8KNTj8B9j/gAsKNAW9BMgUIN5JpRTKFCDeSaUXWhXRCuHHG0TvECe/duuzTQ4/Pj09Mm9FnzyaftEu8//c27/PvK1dFTPvW0+UzO+r2EW7UraOt2Y9wozWOZhl4AeHGwPdABR0uINzo8AOw2vaFG85CbwHhhjPRCoFOCDe+/tk3xl67jIwimPjcDU/G9//zxdel+4uP7BAfOmiLKK74WP0z96VlcfVts+K2e3s+i6MVfUhhDuFGCl1IrwbhRno9UVH/BIQb/XPzLQItExButIwy+4mEG9m3sOUbEG60nLQjJ+yEcKO/jT38HZvHqI0Hx7Chg+Kx3yyK+375cn+nyuJ7wo0s2lR5kcKNyskt2CYB4UabYE1LoFkB4UazUvUfJ9yof4/Xd4fCjfUVM35tAsIN56IhINxwFtYmINxwLuoiINyoSyftI1sB4Ua2rWt54cKNlpNmP6FwI/sWJrEB4UYSbUiiCOFGEm1IrgjhRnItUVA/BYQb/YTzNQKtEhButEoy/3mEG/n3sNU7EG60WrQz5xNudGbf17Zr4Yaz4MoNZ6DOAsKNOnfX3rIQEG5k0aZKihRuVMKc1SLCjazalWyxwo1kW1N5YcKNysmzWNCVG1m0SZFNCAg3mkAyhEA7BYQb7dTNa27hRl79qqJa4UYVyvVfQ7hR/x43u0PhRrNSnTVOuNFZ/a7zboUbde6uvWUhINzIok2VFCncqIQ5q0WEG1m1K9lihRvJtqbywoQblZNnsaBwI4s2KbIJAeFGE0iGEGingHCjnbp5zS3cyKtfVVQr3KhCuf5rCDfq3+NmdyjcaFaqs8YJNzqr33XerXCjzt21tywEhBtZtKmSIoUblTBntYhwI6t2JVuscCPZ1lRemHCjcvIsFhRuZNEmRTYhINxoAskQAu0UEG60UzevuYUbefWrimqFG1Uo138N4Ub9e9zsDoUbzUp11jjhRmf1u867FW7Uubv2loWAcCOLNlVSpHCjEuasFhFuZNWuZIsVbiTbmsoLE25UTp7FgsKNLNqkyCYEhBtNIBlCoJ0Cwo126uY1t3Ajr35VUa1wowrl+q8h3Kh/j5vdoXCjWanOGifc6Kx+13m3wo06d9feshAQbmTRpkqKFG5UwpzVIsKNrNqVbLHCjWRbU3lhwo3KybNYULiRRZsU2YSAcKMJJEMItFNAuNFO3bzmFm7k1a8qqhVuVKFc/zWEG/XvcbM7FG40K9VZ44QbndXvOu9WuFHn7tpbFgLCjSzaVEmRwo1KmLNaRLiRVbuSLVa4kWxrKi9MuFE5eRYLCjeyaJMimxAQbjSBZAiBdgoIN9qpm9fcwo28+lVFtcKNKpTrv4Zwo/49bnaHwo1mpTprnHCjs/pd590KN+rcXXvLQkC4kUWbKilSuFEJc1aLCDeyaleyxQo3km1N5YUJNyonz2JB4UYWbVJkEwIdG24sWLAgli9fXhKNHDkyhgwZ0gSXIQRaLyDcaL1prjMKN3LtXPvqFm60z7aTZhZudFK3X3+vwg1nYW0Cwg1Dt2VzAAAgAElEQVTnoi4CWYcbq1atiq985Ssxe/bs6OrqWqMnRXhx4IEHxhFHHNH9t4ULF8YNN9wQM2fO7P5d8d2DDjooDj/88LXOU5dm20eaAsKNNPsyEFUJNwZCPe01hRtp9yeX6oQbuXSq/XUKN9pvnOMKwo0cu6bmtQlkH25cccUV8dxzz/XZ3b322is+/vGPl38vrtaYOnVqLF26dK3jx40bF6eccoqAw7+VSgWEG5VyJ72YcCPp9gxIccKNAWGv3aLCjdq1tN8bEm70m67WXxRu1Lq9HbW5rMONIqy49NJLy9tL9tlnn9hjjz26bzUpulj8fuedd44dd9yxbOrNN98cDzzwQPlz40qN+fPnx/XXXx+zZs0qfz9p0qQYP358Rx0Cmx1YAeHGwPqntLpwI6VupFGLcCONPuRehXAj9w62rn7hRuss6zSTcKNO3ezsvWQdbixevDimTJkSK1asiNNPP707xFhbS1euXBmTJ0+ORYsWRXGFxqmnnto9bNmyZeXfiis6JkyYEBMnTuzsU2H3lQoINyrlTnox4UbS7RmQ4oQbA8Jeu0WFG7Vrab83JNzoN12tvyjcqHV7O2pzWYcbxbM2rrzyyvI2kgsuuKB8MGhfn0YQUlzNcfTRR8cBBxzQY+iNN94YDz/8cGy66aZxzjnnxKBBgzrqINjswAkINwbOPrWVhRupdWTg6xFuDHwP6lCBcKMOXWzNHoQbrXGs2yzCjbp1tHP3k3W48dhjj8X06dPL7h122GHx0ksvlVdfjBo1qgwvttxyy+7Ozp07Ny6//PIoruA488wzY5tttunR9TvvvDPuuuuu8rvnn3++cKNz/01UvnPhRuXkyS4o3Ei2NQNWmHBjwOhrtbBwo1bt3KDNCDc2iK+2XxZu1La1HbexrMON4kqL4oqLvj5F4HHwwQeXf54xY0Zcd9115VUexZUZY8eO7fG1O+64I+6++27hRsf9Exj4DQs3Br4HqVQg3EilE+nUIdxIpxc5VyLcyLl7ra1duNFaz7rMJtyoSyftI+twY/UHhBahRfEsjXnz5pX/a3xOOumk2HPPPaNxlUerw43nn3/eKSKwQQKHnve71xJv0ES+nL3An39o8zhs/1Ex/8wjY8XjD2e/HxvYcIFh//eY2Pi0izd8IjN0tMCXbn0h/vkn8zvawOZfExi/3bD48mnbxtJ/+U4suuoCLARKgTG3zSBBoCUCW2yxRUvm6e8kWYcbc+bMiXvvvTeWLFkSRx55ZAwbNqx0uP/+++OWW24pfy5uPznjjDPiiSeeKG9haXW48dBDD0XxQFIfAv0V+NRrd1b5EIgT3hXxrj0jRk87LQY/82siBGLpge+LhceeQYLABgl840cRP3pkg6bw5ZoI7LRFxHlHRgy79/sx4u+vrMmubGNDBV768r9u6BS+TyDGjBkTu++++4BKZB1uvJ5c8XrXRx99tLzN5Lzzziuv3GjHbSmu3BjQ81uLxV25UYs2tmQTrtxoCWOtJnHlRq3aOWCbceXGgNEnt7ArN5JrSRIF/f/tnQmwHUUdrzthNyxhUYiIBniRQgWEGDZBRRHjzmoQiIgaKxEKiaKgIJgARsLmAqkSBQQFAUFZRIESEIEgyCqCgKABNAiRJWyBrK9+8+z7+p6cpe85M326e76psgz3znT/+/vPnen5pruHkRtRpCGLIBi5UVEa7733XnP++ecXIzWOOOIIo6+knHLKKUVtGskxatSoQTWz5kZFiaDYjgRYc6MjotrswJobtUm1d0NZc8MbFTu2IcCaG5welgBrbnAuNCPAmhucF7kQSHbkxrJly8yVV15pXnjhhWLR0A033HBQTm6++WZzxRVXmBVWWMEcc8wxheSYPn16ITn4FGwup28e7UBu5JHHMlqB3CiDYl5lIDfyyme/WoPc6Bf5+OpFbsSXkxgiQm7EkAViKINAsnLj1VdfHZAV22+/fbHmht0kPs444wzz+OOPD3z9RJ+APe6448yCBQuKhUenTJkysL/WzJg2bVrxGdmxY8eaCRMmlMGWMiDgRQC54YWpFjshN2qR5iE1ErkxJFzs3IIAcoNTwxJAbnAuNCOA3OC8yIVAsnJDCfjRj35kHn300WJUxh577GG22247s2TJkmLEhhYV1bbVVluZ/fffv/j3ZZddZmbPnl38W6M9xo8fXwgNrcUxZ86c4ueTJk0yY8aMySW/tCMBAsiNBJIUKETkRiDQCVWD3EgoWRGHityIODmBQ0NuBAaeSHXIjUQSRZgdCSQtN/TJ15kzZxZCQ5skh0Zt2E1TUrSYqBYV1fbyyy+bGTNmFEKj2f6jR482kydPNsOHD+8Ijh0gUBYB5EZZJNMvB7mRfg7LbgFyo2yi9SwPuVHPvDdrNXKDc6EZAeQG50UuBJKWG0qCBIcWDtUUFHfbZJNNzMSJE82IESMG/VyCQ5+EffLJJwf9fNy4cWavvfZCbORyZifUDuRGQsmqOFTkRsWAEyweuZFg0iIMGbkRYVL6FBJyo0/gI68WuRF5ggjPm0DycsO2VNLitddeM1o/QyM1GqVGIxFJETuCQ9/kXXXVVb2hsSMEyiSA3CiTZtplITfSzl8V0SM3qqBavzKRG/XLeasWIzc4F5oRQG5wXuRCIBu5kUtCaEf9CCA36pfzVi1GbnAuNBJAbnBOlEEAuVEGxTzKQG7kkceyW4HcKJso5fWLAHKjX+SpFwL/I4Dc4FSwBJAbnAvIDc6BKgggN6qgmmaZyI0081Z11MiNqglTfigCyI1QpKkHAi0IIDc4NZAbnAOtCDByg3OjDALIjTIo5lEGciOPPJbdCuRG2UQpr18EkBv9Ik+9EPgfAeQGpwJyg3MAucE5UCUB5EaVdNMqG7mRVr5CRYvcCEWaeqomgNyomjDlQ6ADAeQGpwhyg3MAucE5UCUB5EaVdNMqG7mRVr5CRYvcCEWaeqomgNyomjDlQwC5wTngSYA1NzxB1Wg3pqXUKNkVNhW5USHcxIpGbiSWsEDhIjcCgaaaygkgNypHTAUQaE+AkRucIZYAcoNzoZEAcoNzogwCyI0yKOZRBnIjjzyW3QrkRtlEKa9fBJAb/SJPvRD4HwHkBqcCcoNzoBUB5AbnRhkEkBtlUMyjDORGHnksuxXIjbKJUl6/CCA3+kWeeiGA3OAcaCDAyA1OiUYCyA3OiTIIIDfKoJhHGciNPPJYdiuQG2UTpbx+EUBu9Is89UIAucE5gNzgHOhAALnBKVIGAeRGGRTzKAO5kUcey24FcqNsopTXLwLIjX6Rp14IIDc4B5AbnAPIDc6BAASQGwEgJ1IFciORRAUOE7kRGDjVVUYAuVEZWgqGgB8B1tzw41SHvZiWUocsD62NjNwYGi/2bk4AucGZYQkgNzgXmhFAbnBe5EIAuZFLJmlHsgSQG8mmrvTAkRulI02+QORG8imMogHIjSjSEEUQyI0o0hBdEMiN6FJCQF0SQG50CY7DIFAWAeRGWSTTLwe5kX4Oy24BcqNsovUsD7lRz7w3azVyg3OBkRucAzkTQG7knF3algQB5EYSaQoSJHIjCOakKkFuJJWuaINFbkSbmuCBITeCI0+iQkZuJJEmgvQggNzwgMQuEKiSAHKjSrpplY3cSCtfIaJFboSgnH8dyI38c+zbQuSGL6l67YfcqFe+c24tciPn7NK2JAggN5JIU5AgkRtBMCdVCXIjqXRFGyxyI9rUBA8MuREceRIVIjeSSBNBehBAbnhAYhcIVEkAuVEl3bTKRm6kla8Q0SI3QlDOvw7kRv459m0hcsOXVL32Q27UK985txa5kXN2aVsSBJAbSaQpSJDIjSCYk6oEuZFUuqINFrkRbWqCB4bcCI48iQqRG0mkiSA9CCA3PCCxCwSqJIDcqJJuWmUjN9LKV4hokRshKOdfB3Ij/xz7thC54UuqXvshN+qV75xbi9zIObu0LQkCyI0k0hQkSORGEMxJVYLcSCpd0QaL3Ig2NcEDQ24ER55EhciNJNJEkB4EkBsekNgFAlUSQG5USTetspEbaeUrRLTIjRCU868DuZF/jn1biNzwJVWv/ZAb9cp3zq1FbuScXdqWBAHkRhJpChIkciMI5qQqQW4kla5og0VuRJua4IEhN4IjT6JC5EYSaSJIDwLIDQ9I7AKBKgkgN6qkm1bZyI208hUiWuRGCMr514HcyD/Hvi1EbviSqtd+yI165Tvn1iI3cs4ubUuCAHIjiTQFCRK5EQRzUpUgN5JKV7TBIjeiTU3wwJAbwZEnUSFyI4k0EaQHAeSGByR2gUCVBJAbVdJNq2zkRlr5ChEtciME5fzrQG7kn2PfFiI3fEnVaz/kRr3ynXNrkRs5Z5e2JUEAuZFEmoIEidwIgjmpSpAbSaUr2mCRG9GmJnhgyI3gyJOoELmRRJoI0oMAcsMDErtAoEoCyI0q6aZVNnIjrXyFiBa5EYJy/nUgN/LPsW8LkRu+pOq1H3KjXvnOubXIjZyzS9uSIIDcSCJNQYJEbgTBnFQlyI2k0hVtsMiNaFMTPDDkRnDkSVSI3EgiTQTpQQC54QGJXSBQJQHkRpV00yobuZFWvkJEi9wIQTn/OpAb+efYt4XIDV9S9doPuVGvfOfcWuRGztmlbUkQQG4kkaYgQSI3gmBOqhLkRlLpijZY5Ea0qQkeGHIjOPIkKkRuJJEmgvQggNzwgMQuEKiSAHKjSrpplY3cSCtfIaJFboSgnH8dyI38c+zbQuSGL6l67YfcqFe+c24tciPn7NK2JAggN5JIU5AgkRtBMCdVCXIjqXRFGyxyI9rUBA8MuREceRIVIjeSSBNBehBAbnhAYhcIVEkAuVEl3bTKRm6kla8Q0SI3QlDOvw7kRv459m0hcsOXVL32Q27UK985txa5kXN2aVsSBJAbSaQpSJDIjSCYk6oEuZFUuqINFrkRbWqCB4bcCI48iQqRG0mkiSA9CCA3PCCxCwSqJIDcqJJuWmUjN9LKV4hokRshKOdfB3Ij/xz7thC54UuqXvshN+qV75xbi9zIObu0LQkCyI0k0hQkSORGEMxJVYLcSCpd0QaL3Ig2NcEDQ24ER55EhciNJNJEkB4EkBsekNgFAlUSQG5USTetspEbaeUrRLTIjRCU868DuZF/jn1biNzwJVWv/ZAb9cp3zq1FbuScXdqWBAHkRhJpChIkciMI5qQqQW4kla5og0VuRJua4IEhN4IjT6JC5EYSaSJIDwLIDQ9I7AKBKgkgN6qkm1bZyI208hUiWuRGCMr514HcyD/Hvi1EbviSqtd+yI165Tvn1iI3cs4ubUuCAHIjiTQFCRK5EQRzUpUgN5JKV7TBIjeiTU3wwJAbwZEnUSFyI4k0EaQHAeSGByR2gUCVBJAbVdJNq2zkRlr5ChEtciME5fzrQG7kn2PfFiI3fEnVaz/kRr3ynXNrkRs5Z5e2JUEAuZFEmoIEidwIgjmpSpAbSaUr2mCRG9GmJnhgyI3gyJOoELmRRJoI0oMAcsMDErtAoEoCyI0q6aZVNnIjrXyFiBa5EYJy/nUgN/LPsW8LkRu+pOq1H3KjXvnOubXIjZyzS9uSIIDcSCJNQYJEbgTBnFQlyI2k0hVtsMiNaFMTPDDkRnDkSVSI3EgiTQTpQQC54QGJXSBQJQHkRpV00yobuZFWvkJEi9wIQTn/OpAb+efYt4XIDV9S9doPuVGvfOfcWuRGztmlbUkQQG4kkaYgQSI3gmBOqhLkRlLpijZY5Ea0qQkeGHIjOPIkKkRuJJEmgvQggNzwgMQuEKiSAHKjSrpplY3cSCtfIaJFboSgnH8dyI38c+zbQuSGL6l67YfcqFe+c24tciPn7NK2JAggN5JIU5AgkRtBMCdVCXIjqXRFGyxyI9rUBA8MuREceRIVIjeSSBNBehBAbnhAYhcIVEkAuVEl3bTKRm6kla8Q0SI3QlDOvw7kRv459m0hcsOXVL32Q27UK985txa5kXN2aVsSBJAbSaQpSJDIjSCYk6oEuZFUuqINFrkRbWqCB4bcCI48iQqRG0mkiSA9CCA3PCCxCwSqJIDcqJJuWmUjN9LKV4hokRshKOdfB3Ij/xz7thC54UuqXvshN+qV75xbi9zIObu0LQkCyI0k0hQkSORGEMxJVYLcSCpd0QaL3Ig2NcEDQ24ER55EhciNJNJEkB4EkBsekNgFAlUSQG5USTetspEbaeUrRLTIjRCU868DuZF/jn1biNzwJVWv/ZAb9cp3zq1FbuScXdqWBAHkRhJpChIkciMI5qQqQW4kla5og0VuRJua4IEhN4IjT6JC5EYSaSJIDwLIDQ9I7AKBKgkgN6qkm1bZyI208hUiWuRGCMr514HcyD/Hvi1EbviSqtd+yI165Tvn1iI3cs4ubUuCAHIjiTQFCRK5EQRzUpUgN5JKV7TBIjeiTU3wwJAbwZEnUSFyI4k0EaQHAeSGByR2gUCVBJAbVdJNq2zkRlr5ChEtciME5fzrQG7kn2PfFiI3fEnVaz/kRr3ynXNrkRs5Z5e2JUEAuZFEmoIEidwIgjmpSpAbSaUr2mCRG9GmJnhgyI3gyJOoELmRRJoI0oMAcsMDErtAoEoCyI0q6aZVNnIjrXyFiBa5EYJy/nUgN/LPsW8LkRu+pOq1H3KjXvnOubXIjZyzS9uSIIDcSCJNQYJEbgTBnFQlyI2k0hVtsMiNaFMTPDDkRnDkSVSI3EgiTQTpQQC54QGJXSBQJQHkRpV00yobuZFWvkJEi9wIQTn/OpAb+efYt4XIDV9S9doPuVGvfOfcWuRGztmlbUkQQG4kkaYgQSI3gmBOqhLkRlLpijZY5Ea0qQkeGHIjOPIkKkRuJJEmgvQggNzwgMQuEKiSAHKjSrpplY3cSCtfIaJFboSgnH8dyI38c+zbQuSGL6l67YfcqFe+c24tciPn7NK2JAggN5JIU5AgkRtBMCdVCXIjqXRFGyxyI9rUBA8MuREceRIVIjeSSBNBehBAbnhAYhcIVEkAuVEl3bTKRm6kla8Q0SI3QlDOvw7kRv459m0hcsOXVL32Q27UK985txa5kXN2aVsSBJAbSaQpSJDIjSCYk6oEuZFUuqINFrkRbWqCB4bcCI48iQqRG0mkiSA9CCA3PCCxCwSqJIDcqJJuWmUjN9LKV4hokRshKOdfB3Ij/xz7thC54UuqXvshN+qV75xbi9zIObu0LQkCyI0k0hQkSORGEMxJVYLcSCpd0QaL3Ig2NcEDQ24ER55EhciNJNJEkB4EkBsekNgFAlUSQG5USTetspEbaeUrRLTIjRCU868DuZF/jn1biNzwJVWv/ZAb9cp3zq1FbuScXdqWBAHkRhJpChIkciMI5qQqQW4kla5og0VuRJua4IEhN4IjT6JC5EYSaSJIDwLIDQ9I7AKBKgkgN6qkm1bZyI208hUiWuRGCMr514HcyD/Hvi1EbviSqtd+yI165Tvn1iI3cs4ubUuCAHIjiTQFCRK5EQRzUpUgN5JKV7TBIjeiTU3wwJAbwZEnUSFyI4k0EaQHAeSGByR2gUCVBJAbVdJNq2zkRlr5ChEtciME5fzrQG7kn2PfFiI3fEnVaz/kRr3ynXNrkRs5Z5e2JUEAuZFEmoIEidwIgjmpSpAbSaUr2mCRG9GmJnhgyI3gyJOoELmRRJoI0oMAcsMDErtAoEoCyI0q6aZVNnIjrXyFiBa5EYJy/nUgN/LPsW8LkRu+pOq1H3KjXvnOubXIjZyzS9uSIIDcSCJNQYJEbgTBnFQlyI2k0hVtsMiNaFMTPDDkRnDkSVSI3EgiTQTpQQC54QGJXSBQJQHkRpV00yobuZFWvkJEi9wIQTn/OpAb+efYt4XIDV9S9doPuVGvfOfcWuRGztmlbUkQQG4kkaYgQSI3gmBOqhLkRlLpijZY5Ea0qQkeGHIjOPIkKkRuJJEmgvQggNzwgMQuEKiSAHKjSrpplY3cSCtfIaJFboSgnH8dyI38c+zbQuSGL6l67YfcqFe+c24tciPn7NK2JAggN5JIU5AgkRtBMCdVCXIjqXRFGyxyI9rUBA8MuREceRIVIjeSSBNBehBAbnhAYhcIVEkAuVEl3bTKRm6kla8Q0SI3QlDOvw7kRv459m0hcsOXVL32Q27UK985txa5kXN2aVsSBJAbSaQpSJDIjSCYk6oEuZFUuqINFrkRbWqCB4bcCI48iQqRG0mkiSA9CCA3PCCxCwSqJIDcqJJuWmUjN9LKV4hokRshKOdfB3Ij/xz7thC54UuqXvshN+qV75xbi9zIObu0LQkCyI0k0hQkSORGEMxJVYLcSCpd0QaL3Ig2NcEDQ24ER55EhciNJNJEkB4Eais3Xn75ZbN48eIC0YgRI8yKK67ogYtdIFA+AeRG+UxTLRG5kWrmqosbuVEd2zqVjNyoU7bbtxW5wbnQjAByg/MiFwK1kxuvvPKKOeecc8xjjz02kMNhw4aZnXbayXzsYx8z+jcbBEISQG6EpB13XciNuPPTj+iQG/2gnl+dyI38ctpti5Ab3ZLL+zjkRt75rVPraiU3NFpjxowZZuHChU1zvPHGG5vJkycjOOr0FxBBW5EbESQhkhCQG5EkIqIwkBsRJSPhUJAbCSev5NCRGyUDzaQ45EYmiaQZplZy45JLLjG33357kXY7UuOll14yZ599tpk7d27x80mTJpkxY8ZwakAgGAHkRjDU0VeE3Ig+RcEDRG4ER55lhciNLNPaVaOQG11hy/4g5Eb2Ka5NA2sjN5YuXWqmTZtmFixYYDRCY8qUKQNJXrRoUfE7jegYO3asmTBhQm1OABrafwLIjf7nIJYIkBuxZCKeOJAb8eQi5UiQGylnr9zYkRvl8sylNORGLpmkHbWRG6+++qqZPn16sYjo3nvvbbbddttB2T/33HPN/fffb0aOHGmOPPJIM3z4cM4OCAQhgNwIgjmJSpAbSaQpaJDIjaC4s60MuZFtaofcMOTGkJHV4gDkRi3SXItG1kZuzJs3z5x66qlGIzimTp1qNthgg0EJvvrqq831119vVl99dXP00UcjN2px+sfRSORGHHmIIQrkRgxZiCsG5EZc+Ug1GuRGqpkrP27kRvlMcygRuZFDFmmDCNRGbjz00EPmrLPOKhYL1ciMtddee9AZcNVVV5kbb7wRucHfRXACyI3gyKOtELkRbWr6Fhhyo2/os6oYuZFVOntqDHKjJ3zZHozcyDa1tWtYbeTGI488Ys4880zkRu1O8fgbjNyIP0ehIkRuhCKdTj3IjXRyFXOkyI2YsxM2NuRGWN6p1IbcSCVTxNmJAHLjf4QYudHpVOH3VRFAblRFNr1yrdx4dMd10wueiCshgNyoBGvtCkVu1C7lLRuM3OBcaEYAucF5kQuB2siNqqalfPjDHzZaz4MNAhCAAAQgAAEIQAACEIAABCBQRwI777yzOe200/ra9NrIjaefftqccsopBezDDjvMjBo1ahD4bkduTJw4sa8JpHIIQAACEIAABCAAAQhAAAIQgEA/Cay33nrIjVAJ4FOwoUhTDwQgAAEIQAACEIAABCAAAQhAICyB2ozcWLx4sTnuuOPMggULzMYbb2ymTJkyQHrRokVm2rRpZuHChWbs2LFmwoQJYbNAbRCAAAQgAAEIQAACEIAABCAAAQh0TaA2ckOELrvsMjN79uwC1i677GLGjx9fCA19InbOnDnFzydNmmTGjBnTNVAOhAAEIAABCEAAAhCAAAQgAAEIQCAsgVrJjZdfftnMmDGjEBrahg0bZpYtWzZAfPTo0Wby5Mlm+PDhYbNAbRCAAAQgAAEIQAACEIAABCAAAQh0TaBWckOUJDjOPPNM8+STTw6CNm7cOLPXXnshNro+lTgQAhCAAAQgAAEIQAACEIAABCDQHwK1kxsW83PPPTcwgmOttdYyq666an8yQK0QgAAEIAABCEAAAhCAAAQgAAEI9ESgtnKjJ2ocDAEIQAACEIAABCAAAQhAAAIQgEA0BJAb0aSCQCAAAQhAAAIQgAAEIAABCEAAAhDohgByoxtqHAMBCEAAAhCAAAQgAAEIQAACEIBANASQG9GkgkAgAIEYCNx1113muuuuM+utt5458MADk15k+J577jFXXnmlefHFFwu022+/vdlzzz1jwEwMEIAABAYR0NfrXnjhheJnq6yyCmuhRXp+LFmyxLz00kvkKdL8EBYE6k4AuVH3M4D2Q6AiAo888oj58Y9/XJT+6U9/2rzzne9sWtPvf/97c+2115pRo0aZL3/5y32XCZdddpmZPXu2WX311c1RRx1lVlhhhYoIVVvsnXfeaS666KJBlXzoQx8yH/jABwb97NVXXzXHH3/8oM9it4ts6dKl5pvf/KZZY401qm0ApUMAArUg8Morr5grrrjC3H333YOuQyNGjDDve9/7zHve8x4zbNiwWrCIuZFz5swpZPkTTzwxKMw3v/nNhTR/4xvfGHP4xAYBCNSEAHKjJommmRAITUByQ59d1iZBcMwxx5jVVlttuTCuuuoqc+ONN0YjE9x4jj766L7Llm7ypjegJ598spk3b17xUKCOp+TR2muvvZyU0OexJTf0Ns5nU3lHHHGEWWeddXx2H/I+ixcvNmeffXbxBnfvvfc2o0ePHnIZHAABCKRB4MknnzTf+9732spVXQMmT548cC2WuL3++uvNBhtsYPbff/+ur9G6Tv761782jz76qBk3blwhUnLfur2+/uEPfzC//e1v2+LZZ599Co5sEIAABPpJALnRT/rUDYGMCbhyQ81829veZj772c+2lRsxyITYZEs3p4hGY0yfPt2oI7vTTjuZT3ziEy2LUQdfb+Q0IkPbSiutZB588EGjETUSGRp1IymisrStuOKKZqONNur6gaJTeyRbTjjhhKK+fffd12yzzTadDuH3EIBAggR07TnjjDPM448/XkT/rne9qxhZphEbc+fONZdeemkhaLW517GyRte5EnjLLbc0BxxwQIIUh8klpQ4AACAASURBVBZyN9dX3R9mzZpVVKR7wkc+8hGz7bbbFveM2267zVxzzTWFnBo+fHghvnW/YIMABCDQLwLIjX6Rp14IZE6gUW6ouRMnTjRbbLHFoJZXMVJi4cKF5vnnny8exNdcc83i/+2m32m+8KJFi8y666476Hfax8YzcuRIc+SRRxYP2e32b0zj/PnzzWuvvVbMGV9rrbXaZlmjJf773/8Wc8s77WsLUudU5aszqU6kOpSNWzcdWLcM25lVR1ZTc8Sw3aZRFuKkmDSio90Q8meffbYoSqN5mrXZjV0jN9SJbraJsx1tolw145D5nxjNg0DSBFwJK7HxqU99alB79PB84oknmueee87Y67H+zn3lhnuN0LWy8brkyo23v/3txRpLrbahXNdVRrvrnBtXpxFwutbrmtjqftUYr66JKl/b6173uuXWLfG9vtpyxUgjazTCRvymTJmy3Gi6hx56yJx11lnFITvuuKPZfffdm96TOt23ujmZbXt1/9F9SvfSdpumQGkNKk07lUSzm1uOz717KDm0dQz1HOqGB8dAAALGIDc4CyAAgUoINMoNdYzUMdWIAo0OsFszuWHX4dCinocffvigB1f7O7eza3+mztzWW29tbrnllkFt2mGHHcwnP/lJc/7555v77rtv0O923nln87GPfWyg42vjUcdH64S4ZakNH/zgB82uu+66HLNbb721mI9sRzhoB8X/hS98YWAKh13fQoJFI1kefvjhYn+fqR7ieckllwx0mlW+jUdvO/XvxjehbpDNWLZKvM2dypTgafUmThLkggsuKESS3VZeeWWz3377Fe1zt5tuuqkY1uxOf1G+9thjD7PVVlsZ90GnMS73ra1i01oitgNvObz//e8vcoPkqOTPmUIhUDoB929+/PjxRn/DjZt7f9CUhxtuuGG5fSRK7TpAugbqfqBpK+61RtclTc/TSDDtc/rppy+3doQKfv3rX2+++tWvDlxHhnpdHzt2bDESxY44UZm6zh188MHFtVvXywULFgy0QQ/kkyZNMuuvv/6gdkkY/+IXvyimzNit2f3H3vskiiUWrr766kFTfLSItGSD7jl2NF+762vj7ySWZs6cWbBU2yZMmLAcf0moadOmFe1q5Odz33Lvi7qG63/uppEhWuRb0kHTW9V/UA5/9atfFSNH3E2SSiNw7FpZrqjX6Jx777232F0S5Nvf/nYx+kScG/sFul9qytOGG264XF4kciR77Cb26ndo6o7bL7G/9zmHSv/jokAI1JgAcqPGyafpEKiSgH1A1sOmHl61WJw2/VudBrs1kxvtpoa027/b9rgda1t+u7Iap3r85je/MX/84x+bHqL2f+1rXytGibhvzdydO8mN+++/35x77rktQ9p0002LDrLKsW/ZGnfWmyrfaT8+ckNTV7Q2RqtN01nU4dOmDrceNlptEhzat1Xn23aqm40GcstsNfWp2/OC4yAAgeoIuHJDD66HHHLIcg/5eqjWqAWNvtNDrtZnatx0jbVy47zzzjO6XtpND8I63m52cWu7JlFjWe7Daa/XdV9yehB3pX+r+4Qtzx3l4nO/0v1N4qPT9bVZvHZUhu4tU6dOLdY5abbpAV5TibS2k+rSNpT7lp2e1CgHJDEkV5555pliOqTOEW2t7nP6ncrQ9BhxbXXPkNz4xje+UaxNZb8mpmPtSwL9u3GajfIyY8aMQhS12hoXIvc9h3zPFfaDAAQ6E0BudGbEHhCAQBcEXLmhToQWF7Vvs/QgPmbMmKLUTnKj8YG8k9xQx0ZvyfQ2RULlwgsvHHiTpZ8ddNBBxaruf/vb34w6wuo8uw/+bmdRHW4tZKe3N3//+9/NOeecU4y0UKdH0zX0xRC38ySBobZppMOf/vSnYvi0Omd2yHPj6AT9/L3vfW/RcVcdzaZzuB1d/V5Te97xjncUC26K6dNPP11wtFM49CZKIylOOumkom16a7fddtsVcbjTc9qltJPccDt56kBqdIoEi96SKSYxUudRb9m06a2ehiSrY6x1VzQU2+VpO4T2E4ONsdvRGD/60Y/MP/7xj6LTauvU21C9SbOLp1a52GkXfwYcAgEItCGgBT31YGy3t771rcU1ceONN17ueqXrg64Fv/zlL80dd9xRXLe//vWvF9dNXav1Nv20004ritLxeoOva/Q///nP4stdui7Zh2ddJ3VNPPXUU4sHZ4nRz3zmM8WbfF0ne7muf/zjHzcaEajrpKS0rot222WXXYqRCYpF96YHHnig+JWVwe7oO7VLowrf/e53Fw/gP/3pT82///3vor0aXfKGN7xh4P6pMsRA19dNNtmkGPEh+ax67P3NTrFsdn1tNZXQCopOo/gaUzzU+5Y+wS4ebttUpq7rEhDiomlLEjt2JId+r5cl+rmOu/zyywdGckiYa8Smm0fto0VjlWsxUR9AX+nRpp/vtttuxb1F926dl9p079xrr72Kf2vk5O233178W+epXtJoRJD6DDfffHPxc7cvMZRziIsEBCBQHgHkRnksKQkCEHAIuA/IEgGa66qOpDb74KtOZJlyQx0T1aUOht1sh0Qdm8MOO6x4s2Q3LVinYa3N5EazN1Xu3GJJA72hUgdSoxga376pDts2/e5b3/rWwLQcdTI7zfG2MepNpcrR1rhmiTrixx57bCEO3OHArkRxR1D4nqCd5IY6cuoUipHepOmNmt3UqZaE0CbRI5FkFwhVR12fdbSb7aT6xO7Oj9eDi+Z+N9YpzpIbeoBhgwAE4iegv+uLL77Y6Aso7qZrix4gP/zhDy/3idHGdZGs/NSDsB6QdV383Oc+N+jLUJoSp2kD7pt1dz2JxhGF3V7XG0f1uV+jarxuub+ziyf/5z//GbhPNk7RcK/rEkAf/ehHB+4xjVLAvf+497eh3hs01VJTCocqN4Z633KnzWjap0SDNjvtxn5xTQLHToHRJ2jtSA7tq3xKbomhRLru95Lh9qttVnjY80xTVDTNSdOGJMvtedTsvHCnzjROvVF5klgSQS7roZxDioENAhAohwByoxyOlAIBCDQQaPaA7I6KsG9EypQbzea7uuVr6LI7ekFiQ4KjmdxoVpY6zd/5zneKUROav6s3N3Z4rMrQWzM7BFr1qLOjDrWddqIOjB0arLeKKqPTZuN3hZB7jOYiSxJYgaI63A5sN18c6SQ3bExql0bCuGuoaPFVrW2iTXVr3RLbGdX+evOmN2rqfDYbSdIudo3QkGDSppEimqMvsdJpEblOjPk9BCDQXwJPPPFEsSaPu8aEjahxsVGfRag1ikNl6XqsB2I9bGv9CPda30puuD/v9bruXs8aH651P5H41agMe5123/ZLBr/pTW8atIaGRg9KBFgZ00r0+MgNn3tDt3Kjm/uWFQT23qv7hZUVdsqhy1M/00gY90teqlcjZazE0qgdyQ07danV4tgaSahRMcq97qWaSqlyLWd3JEpjHpuxdqeI+pxDnRaW7e9fJ7VDIC0CyI208kW0EEiGQLMHZLczZ0dSaCEvvZ1pJhiarRPRrQxpJivsKAPfutXxUWdUckOdHi2uZqdctEtMM7nh07F0F75rfOtn67NtcNftqFJuKCZJBi2G2mmzbdQbMis83GPe8pa3FG9mNYzabu1i1xQUDVF2F23VcVr8TcOKW31ZpVOc/B4CEIiDgKae6G271uhxRYf7Nr+d3NB95+c//3kxUrDZ5iM3dH0p67rebqSEK1HstdId8dAuI41yw/deOdR7g11baSgjN7q9b7nre2jajaSUXiaoPEn0zTff3PzrX/8yP/jBDzqerI1yo1X8zRa6dgu3nDuNeGk8J+0iqxpV6dM3QG50TCk7QMCbAHLDGxU7QgACQyHQ6u2/2znRQ6k6LOpg+AqGbuVGs86fjdG3bndxM3V6NDXFTrlQ56nV51zVWf7KV75SjFSwIzd85YYdGaI1SjTNo3Hrh9ywb9MUi9rcbL62OoOaEqP8apMQ0gOLZJa7gJt+J8GhN3DaOnW+xXL27Nnmz3/+s3nqqacG4dAwdg1H54spQ/lLZV8I9I+A/VqU/bqFG4nuFbNmzRq0boT+tlvJjcaFODW6S9cfjWbT9ANNW/GRG43rRfRyXW93PWsmN9zRjYpbazo0bmKmBZi1tkc70dPsd52ur411uffxdguKSoKIr6ZsbLbZZgMjGody33KnWWrUiuSGRlbq/zX9snEtFP23OwXVjV0509RFOy2lmdxwp5nq97qn6yWC/q1pl+7IjU7cGlnryzFD6Ru0akf//jKpGQLpEkBupJs7IodA1ATaTW1oXERODfGdGhJKbrSalmKHEdtpKfZBX/+tqSbttk4dpGbH2mHBjauw233tnGT3M3nd1OPW7TstpZkwatYGxaOOqJ2GordZmmOvleTVgdSDzXHHHVf8vl3s+p1dPFD16C2v5I7OJy0K2GwNkKj/SAgOAjUmYL+i1OraJjTuukV2PaVWD/T2WqjrwJe+9CWjkWF2u/baa5cbIdhuWkpZ1/Whyg139ILa22oahW1X1XLDfRmhz8rqc7qNW7NPwSou+9JC7WiUV83uWyrX9g00bVF51PQid1qSK5581pNqdS9zF26VCNFIEXd6oz4VrE/6NpuWYhfvdjk05sGdUuPTN6jxZYCmQ6B0AsiN0pFSIAQgIALtHpDdzpCl1UxuuOtI2P30TXp9BcV3tEWnIcyaj9vtgqJaO8KOrFCs9nOE7hmgVf01N7jbtTBsJ1Bl2qG5tnyXY6tF43xGiDSesZ3khvtp18aYVJbe4qlTrsVE3dX2xcd9C2rXC2k1pcZdl8RdfK+xU+suwtes48lfJAQgEB8BuzCxImtcLNlGa9dhaLYIdaOAtiJY++pNv/tA3bieg0aAuHLDfm5a9bo/7/W6PlS54S7I3Ewm/Pe//y0WzNQXs1z50820FJ91n9yFnMVMEkCjM9xNa1xohI02LbKtEY3d3Ld0fOO0E90b9PUzLR6qzeXZbGFPyXKJ83HjxhUj+NrJDSuwNNLk85///ECTdF89/vjjjdaPsueF1m7RVCWtd+KzoKi75obPORTfXycRQSBdAsiNdHNH5BCImkCnB+TG78+7nTN3uKg6KVrAS50KdYbVadJWtdxQHeqUaDX2dp+CtXOStf+IESOKVde1vx7G9RbqL3/5S1GOPouqDs9QpqU0duZ0vD5XqC+tqHx93nDu3LkFD/v5wcZjqpAbjcO29Sm+bbbZpvhKwS233FKMyNCmz+iqg2k7vhryq0VYJT7mz58/8GlDV2K5Zatjqc/w6fca7WHZibOkijq8Oi/0UKPFYbW5nxmO+g+E4CBQcwKaxqDPkmrTtU1fB9EDva7tuj7oWm//rnXt0PVE++kT25qapmuLrs/6JKqmb7ifCFU5Kk8PpRLcmg6nzZUk7oO7pkiqLI2A0/WmrOv6UOWGG5Pi1SdlNW1Po9r06dKf/exnxWg3uwbJUEdutLq+NptaaE9PK6j132IuESVhr2uv7m+6z9npRfZT3G67fe9bKt9d18re5xtHftj86/fuPUWfRZfE0nmlhaYlRVpNS2n85K76GFtssYXRuk764o79bL2mOuqers2tV+3fb7/9isW01X59PraxXzKUc2i11Var+dWA5kOgPALIjfJYUhIEIOAQcOWG7fA0AtInADWyobETow6pHmTbLcYVQm60SqgWr/zIRz4y8GstlqlFM+2mjqi76KU62uo8aZE7Ow93KNKhcUHOxvJHjx5dzC+2HVS3AzuUemz8ncSU9lNn7le/+lXLc17Dig899NDiQUGfhlUnsxUf++Uc27mdOXNmMc3EbvbtmR3pYX+u9qqTardmU4n4o4QABOIl0GqxYTdiu/i0/Yy3+7Ct/ex6ChIc9vraqsXuKDHtYz8Vbvd37ytlXNfbXYubrbmhODQy4/vf/34x7a7ZpmuqRlBIyAxVbrjrRjVeX9udJb/73e+KdUvabfbz6Hafod637HHuqI/Ge6320b1VUkxfv2m1STzoS13t+iGufGhVTuOISJ1fvv0Slel7DrWTS/H+9RIZBOIkgNyIMy9EBYHkCdhORashmbaTotXQNfxTHbXDDz98YDFIvYXRyAS9wbOb3thrOK7e5rkPsrYz1Ozhtt3vbIzNylJdepNj38jYTvT48eMHFr90k3TrrbcWi5C5HVJ1WDSiYqeddip21dssDXfVGy+fIcFu+Rquq7dSLg+Vrzd7Ei3uIpq91KM67TBjlSkxtfbaazc9H7WfOm9uTNpRnUpJFRuTOtQaXaFRHa6MUPy77bZb8UlXt3OnciVELEt3zrJkmMrSgm3upgX2NMqj2QJ8yf8x0QAIZExAD/Ma7dX4BSZdE/SGXA/N7nQ2XUN0LXzggQcKKq6wUFn6mpN7TdK9RddyPZxrX72J10KX2iQfJBKef/754r8bp3f0el13r8X2gdum0pUbjb/TAsznnXdese6Du0nwfPGLXyxGCWprd3/TAs6aQth4X2x3fW13mmnkyEUXXbTcl2gUk669dupIt/cte5ykhQS3RgJK4mhkTuMmdpLrdmSP/b2mf2p0o/0CV6d72T333FO0yb1v65zTveuvf/3roE+s2/NFU1m1Fojd1l133UK46Jxr1gfxOYcy/vOmaRAITgC5ERw5FUIAAkMhoGGi2tSZ0efSQr/h0GgL+3UPdWLsopjN2qAY1THTA7aOWX/99Uv/cofKlxzRcFhJh9A8mrVbMakzqDdamnLiLszWuL86gLYj2S5+7aPRG+KtMhu5q/NvR8c0+/1QzjH2hQAE+k9Af/OulOj0d619dQ3QVJLGr03Y64zkequvnbgttvcZPRw3Xr9CXNdb0df9R9d7PejrGquH5zK2TtfXdnXoeq94dO9pxqvVPaKK+5Y9Z+zUxWYipBMvm1/tp3PJiqNmx+m+vsYaaxRf/5Jg131Y/RJNZbnrrruK87DZAqr9PIc6tZ/fQyA3AsiN3DJKeyAAAQhAAAIQgAAEIACB0gjYUSCaJrnPPvsMvLjQCA+NstGm9bAOPPDA0uqkIAhAYOgEkBtDZ8YREIAABCAAAQhAAAIQgEBNCLgL1mrEhr6yooVHn3rqqYKARrJMnTrVaL0pNghAoH8EkBv9Y0/NEIAABCAAAQhAAAIQgEDkBOzaUfpqW+Omqaj6gtemm24aeSsIDwL5E0Bu5J9jWggBCEAAAhCAAAQgAAEI9EhAa4foSytap0XCQyM1NIrDXdS7xyo4HAIQ6IEAcqMHeBwKAQhAAAIQgAAEIAABCEAAAhCAQP8JIDf6nwMigAAEIAABCEAAAhCAAAQgAAEIQKAHAsiNHuBxKAQgAAEIQAACEIAABCAAAQhAAAL9J4Dc6H8OiAACEIAABCAAAQhAAAIQgAAEIACBHgggN3qAx6EQgAAEIAABCEAAAhCAAAQgAAEI9J8AcqP/OSACCEAAAhCAAAQgAAEIQAACEIAABHoggNzoAR6HQgACEIAABCAAAQhAAAIQgAAEINB/AsiN/ueACCAAAQhAAAIQgAAEIAABCEAAAhDogQByowd4HAoBCEAAAhCAAAQgAAEIQAACEIBA/wkgN/qfAyKAAAQgAAEIQAACEIAABCAAAQhAoAcCyI0e4HEoBCAAAQhAAAIQgAAEIAABCEAAAv0ngNzofw6IAAIQgAAEIAABCEAAAhCAAAQgAIEeCCA3eoDHoRCAAAQgAAEIQAACEIAABCAAAQj0nwByo/85IAIIQAACEIAABCAAAQhAAAIQgAAEeiCA3OgBHodCAAIQgAAEIAABCEAAAhCAAAQg0H8CyI3+54AIIAABCEAAAhCAAAQgAAEIQAACEOiBAHKjB3gcCgEIQAACEIAABCAAAQhAAAIQgED/CSA3+p8DIoAABCAAAQhAAAIQgAAEIAABCECgBwLIjR7gcSgEIAABCEAAAhCAAAQgAAEIQAAC/SeA3Oh/DogAAhCAAAQgAAEIQAACEIAABCAAgR4IIDd6gMehEIAABCAAAQhAAAIQgAAEIAABCPSfAHKj/zkgAghAAAIQyIDAQ0+8UlorVl91BbPh61cprbzUC1o09zGz9KUXSmrGMrPKW7csqSyKgQAEIAABCEAgFgLIjVgyQRwQgAAEIJAsga/OetTceO/zpcY/7bOjzUd3WLfUMlMs7MWrLzZPT59SaugjdhpvNph5fqll+hT28ssvm8WLFxe7rrnmmmbYsGE+h7EPBCAAAQhAAAIeBJAbHpDYBQIQgAAEINCKwKLFy8y7D7nLLF1WLqPdd1rPHD3xLeUW6lHas88+a2655RYze/Zs86lPfcpsvfXWHkdVt8u8E79iXrj83NIr2OQP/zbDVl619HKbFThnzhxz0UUXmWeeeWbg1xIb48aNM3vssYdZYYUVgsRBJRCAAAQgAIGcCSA3cs4ubYMABCAAgSAEtp18Z9JyY+HChebuu+82N9xwg5HcsNu+++5rttlmmyAMW1Uy78Sp5oXLzys9hk1n/3/RUHrhToF33nlnITZabSNHjjRHHHEEgqPKJFA2BCAAAQjUggByoxZpppEQgAAEIFAlgZTlxrJly8zJJ59s5s2btxwi5EZvZ42moZxwwgnFVJThw4ebT3/602bLLbc0zz33nDnvvPPM3Llziwo0emOHHXborTKOhgAEIAABCNScAHKj5icAzYcABCAAgd4JpC43ZsyYYZ5//nmz6aabFg/fv/71rwsoyI3ezo2HHnrInHXWWUUhBx10kNl8880HCnz11VfN8ccfbzRqRswPOOCA3irjaAhAAAIQgEDNCSA3an4C0HwIQAACEOidQExyQyMxzjjjDPP444+bjTbayBxyyCGDFq7U+g+zZs0qfjZlyhQzevRoo5+tu+66Zo011jCLFi0yxx57bDHaALmx/LnRjJ/dy2W/8cYbmy222MJcccUVxZST6dOnm5VWWmmgQHdf5Ebvf4OUAAEIQAACEEBucA5AAAIQgAAEeiQQk9xQU6655hpz3XXXFVMhvvnNbxZf5rDbJZdcYm6//fbigfuYY44xq6222qDWa0SBHsSRG81PCpfP2LFjzYQJEwZ2nD9/vvnud79rlixZYnbddVfzgQ98wOhnK6+8sll99dUHFSiJNG3atGLkxvjx48373//+Hs9CDocABCAAAQjUmwByo975p/UQgAAEIFACgdjkhtZ00EO2RgfsvvvuZscddyxauXTp0uKBesGCBWarrbYy+++//3KtR250PiEuuOACc88995hVV121EEQrrrhicdBtt91mLr300mJUjBYJXWeddVoWpqk/t956a7HvwQcfbN785jd3rpg9IAABCEAAAhBoSQC5wckBAQhAAAIQ6JFAbHJDUuN73/ueefLJJwdNTfnXv/5lfvCDHxStnTRpkhkzZgxyo4vcP/LII+bMM88sjpw8ebLZZJNNCpFkpwNtsMEGZurUqYOmA7nV3H///ebcc//f521bSaYuwuIQCEAAAhCAQK0JIDdqnX4aDwEIQAACZRCITW6oTXYUgaamHHXUUcV6GpdddpmZPXv2ciMOXAaM3Oh8RrgjYLbbbjuz1157GffLKO2+fiLB9MMf/rCQIausskqxvokd+dG5ZvaAAAQgAAEIQKAVAeQG5wYEIAABCECgRwIxyo3Gh+3tt9+++DrHiy++WExT0XSVZhtyw+9kuPLKK81NN91UiCIJinvvvddceOGFxVomkkmNa2yoVE0XOumkk4r1TDQdRaM7NMqDDQIQgAAEIACB3gkgN3pnSAkQgAAEIFBzAjHKDaXkJz/5iXn44YeNvtyx5557mlNOOaV4qD7ssMPMqFGjkBs9nLf/+c9/zKmnnlrwPPTQQ4tFXB988MGCtb5C07hJGp1wwgnmtddeK47RdBbtywYBCEAAAhCAQDkEkBvlcKQUCEAAAhCoMYFY5YZd20Ff69hss83MfffdZ0aOHGmOPPLI4ksqzTZGbvidyJpWMnPmTPPMM8+YzTff3Dz22GPmlVdeMQcccIDRp13dTdNYtO+zzz5b/HjixInFZ2LZIAABCEAAAhAojwByozyWlAQBCEAAAjUlEKvc0PQHfR1FowXs1umzo8gN/5P4xhtvNFddddXAAZqSos/orrTSSgM/kwQ5/fTTzRNPPFH8bJ999jHjxo3zr4Q9IQABCEAAAhDwIoDc8MLEThCAAAQgAIHWBGKVG4r44osvNnfccUcRvM8nSpEb/mf6/Pnzi0/uLlmypDio8csnEhv6KsoDDzxQ/H6bbbYp1jpxZZOtbc0112z5dRX/iNgTAhCAAAQgUF8CyI365p6WQwACEIBASQRilhtz5swxs2bNKlqqdTa03oYkR6vNXYh03333LR7I+7nNO3GqeeHy80oPYdPZz/Rcpvv5VxVmPwtrCxZLLeJq5Ue7CmNg3TMQCoAABCAAAQj0kQByo4/wqRoCEIAABPIgELPc0AP4iSeeWKz3sPfee5ttt922LXSN3NAD+cKFC5uuHxE6YzHLDbHQV1LOP//84uso+kqKpqbYzR0F04kb63B0IsTvIQABCEAAAu0JIDc4QyAAAQhAAAI9EohZbvTYtL4fHrvc6DsgAoAABCAAAQhAoCCA3OBEgAAEIAABCPRIALnRI8A2hyM3qmNLyRCAAAQgAIGcCCA3csombYEABCAAgb4QQG5Uhx25UR1bSoYABCAAAQjkRAC5kVM2aQsEIAABCPSFwH7H/808/MQrpdZ96J4bms98aINSy0yxsOcvON08c/qxpYa+8v95u9novD+WWiaFQQACEIAABCDQXwLIjf7yp3YIQAACEMiAwLznF5mb75tvlixdVkprRq6+otl17NqllJVDIS9df7lZOv/ZcpoyfAXzuh0/aFZ8/ahyyqMUCEAAAhCAAASiIIDciCINBAEBCEAAAhCAAAQgAAEIQAACEIBAtwSQG92S4zgIQAACEIAABCAAAQhAAAIQgAAEoiCA3IgiDQQBAQhAXPO+cgAAAzZJREFUAAIQgAAEIAABCEAAAhCAQLcEkBvdkuM4CEAAAhCAAAQgAAEIQAACEIAABKIggNyIIg0EAQEIQAACEIAABCAAAQhAAAIQgEC3BJAb3ZLjOAhAAAIQgAAEIAABCEAAAhCAAASiIIDciCINBAEBCEAAAhCAAAQgAAEIQAACEIBAtwSQG92S4zgIQAACEIAABCAAAQhAAAIQgAAEoiCA3IgiDQQBAQhAAAIQgAAEIAABCEAAAhCAQLcEkBvdkuM4CEAAAhCAAAQgAAEIQAACEIAABKIggNyIIg0EAQEIQAACEIAABCAAAQhAAAIQgEC3BJAb3ZLjOAhAAAIQgAAEIAABCEAAAhCAAASiIIDciCINBAEBCEAAAhCAAAQgAAEIQAACEIBAtwSQG92S4zgIQAACEIAABCAAAQhAAAIQgAAEoiCA3IgiDQQBAQhAAAIQgAAEIAABCEAAAhCAQLcEkBvdkuM4CEAAAhCAAAQgAAEIQAACEIAABKIggNyIIg0EAQEIQAACEIAABCAAAQhAAAIQgEC3BJAb3ZLjOAhAAAIQgAAEIAABCEAAAhCAAASiIIDciCINBAEBCEAAAhCAAAQgAAEIQAACEIBAtwSQG92S4zgIQAACEIAABCAAAQhAAAIQgAAEoiCA3IgiDQQBAQhAAAIQgAAEIAABCEAAAhCAQLcEkBvdkuM4CEAAAhCAAAQgAAEIQAACEIAABKIggNyIIg0EAQEIQAACEIAABCAAAQhAAAIQgEC3BJAb3ZLjOAhAAAIQgAAEIAABCEAAAhCAAASiIIDciCINBAEBCEAAAhCAAAQgAAEIQAACEIBAtwSQG92S4zgIQAACEIAABCAAAQhAAAIQgAAEoiCA3IgiDQQBAQhAAAIQgAAEIAABCEAAAhCAQLcEkBvdkuM4CEAAAhCAAAQgAAEIQAACEIAABKIggNyIIg0EAQEIQAACEIAABCAAAQhAAAIQgEC3BJAb3ZLjOAhAAAIQgAAEIAABCEAAAhCAAASiIIDciCINBAEBCEAAAhCAAAQgAAEIQAACEIBAtwSQG92S4zgIQAACEIAABCAAAQhAAAIQgAAEoiDwfwHx/iZ3BYf8+QAAAABJRU5ErkJggg==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7449" y="1397000"/>
            <a:ext cx="6129102" cy="3789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552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 smtClean="0"/>
              <a:t>Conclusion</a:t>
            </a:r>
            <a:endParaRPr lang="en-US" sz="2800" b="1" dirty="0"/>
          </a:p>
        </p:txBody>
      </p:sp>
      <p:sp>
        <p:nvSpPr>
          <p:cNvPr id="4" name="Shape 64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71500" lvl="0" indent="-342900" rtl="0">
              <a:spcBef>
                <a:spcPts val="1000"/>
              </a:spcBef>
              <a:spcAft>
                <a:spcPts val="1000"/>
              </a:spcAft>
              <a:buFont typeface="Arial"/>
              <a:buChar char="•"/>
            </a:pPr>
            <a:r>
              <a:rPr lang="en" b="1" dirty="0">
                <a:solidFill>
                  <a:schemeClr val="tx1"/>
                </a:solidFill>
              </a:rPr>
              <a:t>Gene regulatory networks (GRNs) consist of genes, transcription factors, and the regulatory relationships between them.</a:t>
            </a:r>
          </a:p>
          <a:p>
            <a:pPr marL="571500" lvl="0" indent="-342900" rtl="0">
              <a:spcBef>
                <a:spcPts val="0"/>
              </a:spcBef>
              <a:spcAft>
                <a:spcPts val="1000"/>
              </a:spcAft>
              <a:buFont typeface="Arial"/>
              <a:buChar char="•"/>
            </a:pPr>
            <a:r>
              <a:rPr lang="en" b="1" dirty="0">
                <a:solidFill>
                  <a:schemeClr val="tx1"/>
                </a:solidFill>
              </a:rPr>
              <a:t>GRNsight is an open source web application and service for visualizing models of gene regulatory networks.</a:t>
            </a:r>
          </a:p>
          <a:p>
            <a:pPr marL="571500" lvl="0" indent="-342900" rtl="0">
              <a:spcBef>
                <a:spcPts val="0"/>
              </a:spcBef>
              <a:spcAft>
                <a:spcPts val="1000"/>
              </a:spcAft>
              <a:buFont typeface="Arial"/>
              <a:buChar char="•"/>
            </a:pPr>
            <a:r>
              <a:rPr lang="en-US" b="1" dirty="0" smtClean="0">
                <a:solidFill>
                  <a:schemeClr val="tx1"/>
                </a:solidFill>
              </a:rPr>
              <a:t>In GRNsight </a:t>
            </a:r>
            <a:r>
              <a:rPr lang="en" b="1" dirty="0" smtClean="0">
                <a:solidFill>
                  <a:schemeClr val="tx1"/>
                </a:solidFill>
              </a:rPr>
              <a:t>version 2.0</a:t>
            </a:r>
            <a:r>
              <a:rPr lang="en-US" b="1" dirty="0" smtClean="0"/>
              <a:t>, the visual and analytic feature set was expanded</a:t>
            </a:r>
            <a:r>
              <a:rPr lang="en" b="1" dirty="0" smtClean="0">
                <a:solidFill>
                  <a:schemeClr val="tx1"/>
                </a:solidFill>
              </a:rPr>
              <a:t>.</a:t>
            </a:r>
            <a:endParaRPr lang="en-US" b="1" dirty="0" smtClean="0">
              <a:solidFill>
                <a:schemeClr val="tx1"/>
              </a:solidFill>
            </a:endParaRPr>
          </a:p>
          <a:p>
            <a:pPr marL="571500" indent="-342900">
              <a:spcBef>
                <a:spcPts val="0"/>
              </a:spcBef>
              <a:spcAft>
                <a:spcPts val="1000"/>
              </a:spcAft>
              <a:buFont typeface="Arial"/>
              <a:buChar char="•"/>
            </a:pPr>
            <a:r>
              <a:rPr lang="en-US" b="1" dirty="0"/>
              <a:t>In GRNsight </a:t>
            </a:r>
            <a:r>
              <a:rPr lang="en" b="1" dirty="0"/>
              <a:t>version 2.0</a:t>
            </a:r>
            <a:r>
              <a:rPr lang="en-US" b="1" dirty="0"/>
              <a:t>, </a:t>
            </a:r>
            <a:r>
              <a:rPr lang="en-US" b="1" dirty="0" smtClean="0"/>
              <a:t>client and server side tests were expanded.</a:t>
            </a:r>
            <a:endParaRPr lang="en" b="1" dirty="0"/>
          </a:p>
          <a:p>
            <a:pPr marL="571500" lvl="0" indent="-342900" rtl="0">
              <a:spcBef>
                <a:spcPts val="0"/>
              </a:spcBef>
              <a:spcAft>
                <a:spcPts val="1000"/>
              </a:spcAft>
              <a:buFont typeface="Arial"/>
              <a:buChar char="•"/>
            </a:pPr>
            <a:endParaRPr lang="en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9406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dirty="0" smtClean="0"/>
              <a:t>GRNsight application and code are available under the open source BSD license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845845"/>
            <a:ext cx="8229600" cy="263115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tx2"/>
                </a:solidFill>
              </a:rPr>
              <a:t>Current and future work documented via </a:t>
            </a:r>
            <a:r>
              <a:rPr lang="en-US" dirty="0" err="1" smtClean="0">
                <a:solidFill>
                  <a:schemeClr val="tx2"/>
                </a:solidFill>
              </a:rPr>
              <a:t>Github</a:t>
            </a:r>
            <a:r>
              <a:rPr lang="en-US" dirty="0" smtClean="0">
                <a:solidFill>
                  <a:schemeClr val="tx2"/>
                </a:solidFill>
              </a:rPr>
              <a:t> Issues</a:t>
            </a:r>
            <a:endParaRPr lang="en-US" dirty="0">
              <a:solidFill>
                <a:schemeClr val="tx2"/>
              </a:solidFill>
            </a:endParaRPr>
          </a:p>
          <a:p>
            <a:r>
              <a:rPr lang="en-US" dirty="0" smtClean="0"/>
              <a:t>Port code to d3.js </a:t>
            </a:r>
          </a:p>
          <a:p>
            <a:r>
              <a:rPr lang="en-US" dirty="0" smtClean="0"/>
              <a:t>Node coloring for gene expression</a:t>
            </a:r>
          </a:p>
          <a:p>
            <a:r>
              <a:rPr lang="en-US" dirty="0" smtClean="0"/>
              <a:t>Alternate graph layouts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1457275" y="2113888"/>
            <a:ext cx="6229450" cy="1643057"/>
            <a:chOff x="1631849" y="2828435"/>
            <a:chExt cx="6229450" cy="1643057"/>
          </a:xfrm>
        </p:grpSpPr>
        <p:sp>
          <p:nvSpPr>
            <p:cNvPr id="5" name="TextBox 4"/>
            <p:cNvSpPr txBox="1"/>
            <p:nvPr/>
          </p:nvSpPr>
          <p:spPr>
            <a:xfrm>
              <a:off x="2516877" y="3035485"/>
              <a:ext cx="5096671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u="sng" dirty="0" smtClean="0">
                  <a:solidFill>
                    <a:schemeClr val="tx2"/>
                  </a:solidFill>
                </a:rPr>
                <a:t>http</a:t>
              </a:r>
              <a:r>
                <a:rPr lang="en-US" sz="2400" b="1" u="sng" dirty="0">
                  <a:solidFill>
                    <a:schemeClr val="tx2"/>
                  </a:solidFill>
                </a:rPr>
                <a:t>://</a:t>
              </a:r>
              <a:r>
                <a:rPr lang="en-US" sz="2400" b="1" u="sng" dirty="0" err="1">
                  <a:solidFill>
                    <a:schemeClr val="tx2"/>
                  </a:solidFill>
                </a:rPr>
                <a:t>dondi.github.io</a:t>
              </a:r>
              <a:r>
                <a:rPr lang="en-US" sz="2400" b="1" u="sng" dirty="0">
                  <a:solidFill>
                    <a:schemeClr val="tx2"/>
                  </a:solidFill>
                </a:rPr>
                <a:t>/GRNsight</a:t>
              </a:r>
              <a:r>
                <a:rPr lang="en-US" sz="2400" b="1" u="sng" dirty="0" smtClean="0">
                  <a:solidFill>
                    <a:schemeClr val="tx2"/>
                  </a:solidFill>
                </a:rPr>
                <a:t>/</a:t>
              </a:r>
            </a:p>
            <a:p>
              <a:endParaRPr lang="en-US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516876" y="3705133"/>
              <a:ext cx="53444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u="sng" dirty="0">
                  <a:solidFill>
                    <a:schemeClr val="tx2"/>
                  </a:solidFill>
                </a:rPr>
                <a:t>https://</a:t>
              </a:r>
              <a:r>
                <a:rPr lang="en-US" sz="2400" b="1" u="sng" dirty="0" err="1" smtClean="0">
                  <a:solidFill>
                    <a:schemeClr val="tx2"/>
                  </a:solidFill>
                </a:rPr>
                <a:t>github.com</a:t>
              </a:r>
              <a:r>
                <a:rPr lang="en-US" sz="2400" b="1" u="sng" dirty="0" smtClean="0">
                  <a:solidFill>
                    <a:schemeClr val="tx2"/>
                  </a:solidFill>
                </a:rPr>
                <a:t>/</a:t>
              </a:r>
              <a:r>
                <a:rPr lang="en-US" sz="2400" b="1" u="sng" dirty="0" err="1" smtClean="0">
                  <a:solidFill>
                    <a:schemeClr val="tx2"/>
                  </a:solidFill>
                </a:rPr>
                <a:t>dondi</a:t>
              </a:r>
              <a:r>
                <a:rPr lang="en-US" sz="2400" b="1" u="sng" dirty="0" smtClean="0">
                  <a:solidFill>
                    <a:schemeClr val="tx2"/>
                  </a:solidFill>
                </a:rPr>
                <a:t>/GRNsight</a:t>
              </a:r>
              <a:endParaRPr lang="en-US" sz="2400" b="1" u="sng" dirty="0">
                <a:solidFill>
                  <a:schemeClr val="tx2"/>
                </a:solidFill>
              </a:endParaRPr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31849" y="3546313"/>
              <a:ext cx="925179" cy="92517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21920" y="2828435"/>
              <a:ext cx="766482" cy="7449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26816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990600"/>
          </a:xfrm>
        </p:spPr>
        <p:txBody>
          <a:bodyPr>
            <a:normAutofit/>
          </a:bodyPr>
          <a:lstStyle/>
          <a:p>
            <a:r>
              <a:rPr lang="en-US" sz="2800" b="1" dirty="0" smtClean="0"/>
              <a:t>Acknowledgements</a:t>
            </a:r>
            <a:endParaRPr lang="en-US" sz="2800" b="1" dirty="0"/>
          </a:p>
        </p:txBody>
      </p:sp>
      <p:sp>
        <p:nvSpPr>
          <p:cNvPr id="4" name="Shape 197"/>
          <p:cNvSpPr txBox="1">
            <a:spLocks noGrp="1"/>
          </p:cNvSpPr>
          <p:nvPr>
            <p:ph idx="1"/>
          </p:nvPr>
        </p:nvSpPr>
        <p:spPr>
          <a:xfrm>
            <a:off x="6283941" y="1447800"/>
            <a:ext cx="2679699" cy="5012545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000" u="sng" dirty="0" smtClean="0"/>
              <a:t>GRNsight Team</a:t>
            </a:r>
            <a:endParaRPr lang="en-US" sz="2000" u="sng" dirty="0" smtClean="0"/>
          </a:p>
          <a:p>
            <a:pPr lvl="0">
              <a:spcBef>
                <a:spcPts val="0"/>
              </a:spcBef>
              <a:buNone/>
            </a:pPr>
            <a:r>
              <a:rPr lang="en" sz="2000" dirty="0" err="1" smtClean="0"/>
              <a:t>Mihir</a:t>
            </a:r>
            <a:r>
              <a:rPr lang="en" sz="2000" dirty="0" smtClean="0"/>
              <a:t> </a:t>
            </a:r>
            <a:r>
              <a:rPr lang="en" sz="2000" dirty="0"/>
              <a:t>Samdarshi</a:t>
            </a:r>
          </a:p>
          <a:p>
            <a:pPr lvl="0">
              <a:spcBef>
                <a:spcPts val="0"/>
              </a:spcBef>
              <a:buNone/>
            </a:pPr>
            <a:r>
              <a:rPr lang="en" sz="2000" dirty="0"/>
              <a:t>Jen Shin</a:t>
            </a:r>
          </a:p>
          <a:p>
            <a:pPr lvl="0">
              <a:spcBef>
                <a:spcPts val="0"/>
              </a:spcBef>
              <a:buNone/>
            </a:pPr>
            <a:r>
              <a:rPr lang="en" sz="2000" dirty="0"/>
              <a:t>Eileen Choe</a:t>
            </a:r>
          </a:p>
          <a:p>
            <a:pPr lvl="0">
              <a:spcBef>
                <a:spcPts val="0"/>
              </a:spcBef>
              <a:buNone/>
            </a:pPr>
            <a:r>
              <a:rPr lang="en" sz="2000" dirty="0"/>
              <a:t>Edward Bachoura</a:t>
            </a:r>
          </a:p>
          <a:p>
            <a:pPr lvl="0">
              <a:spcBef>
                <a:spcPts val="0"/>
              </a:spcBef>
              <a:buNone/>
            </a:pPr>
            <a:endParaRPr sz="1200" dirty="0"/>
          </a:p>
          <a:p>
            <a:pPr lvl="0">
              <a:spcBef>
                <a:spcPts val="0"/>
              </a:spcBef>
              <a:buNone/>
            </a:pPr>
            <a:r>
              <a:rPr lang="en" sz="2000" u="sng" dirty="0"/>
              <a:t>GRNmap Team</a:t>
            </a:r>
          </a:p>
          <a:p>
            <a:pPr lvl="0">
              <a:spcBef>
                <a:spcPts val="0"/>
              </a:spcBef>
              <a:buNone/>
            </a:pPr>
            <a:r>
              <a:rPr lang="en-US" sz="2000" dirty="0" smtClean="0"/>
              <a:t>Eddie </a:t>
            </a:r>
            <a:r>
              <a:rPr lang="en" sz="2000" dirty="0" smtClean="0"/>
              <a:t>Azinge</a:t>
            </a:r>
            <a:endParaRPr lang="en" sz="2000" dirty="0"/>
          </a:p>
          <a:p>
            <a:pPr lvl="0">
              <a:spcBef>
                <a:spcPts val="0"/>
              </a:spcBef>
              <a:buNone/>
            </a:pPr>
            <a:r>
              <a:rPr lang="en" sz="2000" dirty="0" smtClean="0"/>
              <a:t>Maggie </a:t>
            </a:r>
            <a:r>
              <a:rPr lang="en" sz="2000" dirty="0"/>
              <a:t>O’Neil</a:t>
            </a:r>
          </a:p>
          <a:p>
            <a:pPr lvl="0">
              <a:spcBef>
                <a:spcPts val="0"/>
              </a:spcBef>
              <a:buNone/>
            </a:pPr>
            <a:r>
              <a:rPr lang="en" sz="2000" dirty="0"/>
              <a:t>Brandon </a:t>
            </a:r>
            <a:r>
              <a:rPr lang="en" sz="2000" dirty="0" smtClean="0"/>
              <a:t>Klein</a:t>
            </a:r>
            <a:endParaRPr lang="en-US" sz="2000" dirty="0" smtClean="0"/>
          </a:p>
          <a:p>
            <a:pPr lvl="0">
              <a:spcBef>
                <a:spcPts val="0"/>
              </a:spcBef>
              <a:buNone/>
            </a:pPr>
            <a:r>
              <a:rPr lang="en-US" sz="2000" dirty="0" smtClean="0"/>
              <a:t>Justin Kyle Torres</a:t>
            </a:r>
          </a:p>
          <a:p>
            <a:pPr lvl="0">
              <a:spcBef>
                <a:spcPts val="0"/>
              </a:spcBef>
              <a:buNone/>
            </a:pPr>
            <a:endParaRPr lang="en-US" sz="2000" dirty="0" smtClean="0"/>
          </a:p>
          <a:p>
            <a:pPr>
              <a:spcBef>
                <a:spcPts val="0"/>
              </a:spcBef>
              <a:buNone/>
            </a:pPr>
            <a:r>
              <a:rPr lang="en" sz="2000" u="sng" dirty="0"/>
              <a:t>Wet Lab Team</a:t>
            </a:r>
          </a:p>
          <a:p>
            <a:pPr>
              <a:spcBef>
                <a:spcPts val="0"/>
              </a:spcBef>
              <a:buNone/>
            </a:pPr>
            <a:r>
              <a:rPr lang="en" sz="2000" dirty="0"/>
              <a:t>Monica Hong </a:t>
            </a:r>
          </a:p>
          <a:p>
            <a:pPr>
              <a:spcBef>
                <a:spcPts val="0"/>
              </a:spcBef>
              <a:buNone/>
            </a:pPr>
            <a:r>
              <a:rPr lang="en" sz="2000" dirty="0" err="1"/>
              <a:t>Nika</a:t>
            </a:r>
            <a:r>
              <a:rPr lang="en" sz="2000" dirty="0"/>
              <a:t> </a:t>
            </a:r>
            <a:r>
              <a:rPr lang="en-US" sz="2000" dirty="0" err="1"/>
              <a:t>Vafadari</a:t>
            </a:r>
            <a:endParaRPr lang="en" sz="2000" dirty="0"/>
          </a:p>
          <a:p>
            <a:pPr>
              <a:spcBef>
                <a:spcPts val="0"/>
              </a:spcBef>
              <a:buNone/>
            </a:pPr>
            <a:r>
              <a:rPr lang="en" sz="2000" dirty="0"/>
              <a:t>Katherine </a:t>
            </a:r>
            <a:r>
              <a:rPr lang="en-US" sz="2000" dirty="0" err="1" smtClean="0"/>
              <a:t>Scheker</a:t>
            </a:r>
            <a:endParaRPr lang="en-US" sz="2000" dirty="0" smtClean="0"/>
          </a:p>
          <a:p>
            <a:pPr lvl="0">
              <a:spcBef>
                <a:spcPts val="0"/>
              </a:spcBef>
              <a:buNone/>
            </a:pPr>
            <a:endParaRPr lang="en" sz="1400" dirty="0"/>
          </a:p>
        </p:txBody>
      </p:sp>
      <p:pic>
        <p:nvPicPr>
          <p:cNvPr id="10" name="Shape 1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4339" y="1375623"/>
            <a:ext cx="1474227" cy="14320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9" t="18450" r="6744" b="16317"/>
          <a:stretch/>
        </p:blipFill>
        <p:spPr>
          <a:xfrm>
            <a:off x="594340" y="2983812"/>
            <a:ext cx="4800600" cy="3476533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2234346" y="1484189"/>
            <a:ext cx="4572000" cy="1323439"/>
          </a:xfrm>
          <a:prstGeom prst="rect">
            <a:avLst/>
          </a:prstGeom>
        </p:spPr>
        <p:txBody>
          <a:bodyPr>
            <a:sp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000" b="1" dirty="0"/>
              <a:t>Loyola Marymount University</a:t>
            </a:r>
          </a:p>
          <a:p>
            <a:pPr lvl="0">
              <a:spcBef>
                <a:spcPts val="0"/>
              </a:spcBef>
              <a:buNone/>
            </a:pPr>
            <a:r>
              <a:rPr lang="en" sz="2000" dirty="0"/>
              <a:t>Dr. Kam D. </a:t>
            </a:r>
            <a:r>
              <a:rPr lang="en" sz="2000" dirty="0" err="1"/>
              <a:t>Dahlquist</a:t>
            </a:r>
            <a:endParaRPr lang="en" sz="2000" dirty="0"/>
          </a:p>
          <a:p>
            <a:pPr lvl="0">
              <a:spcBef>
                <a:spcPts val="0"/>
              </a:spcBef>
              <a:buNone/>
            </a:pPr>
            <a:r>
              <a:rPr lang="en" sz="2000" dirty="0"/>
              <a:t>Dr. John David N. </a:t>
            </a:r>
            <a:r>
              <a:rPr lang="en" sz="2000" dirty="0" err="1"/>
              <a:t>Dionisio</a:t>
            </a:r>
            <a:endParaRPr lang="en" sz="2000" dirty="0"/>
          </a:p>
          <a:p>
            <a:pPr lvl="0">
              <a:spcBef>
                <a:spcPts val="0"/>
              </a:spcBef>
              <a:buNone/>
            </a:pPr>
            <a:r>
              <a:rPr lang="en" sz="2000" dirty="0"/>
              <a:t>Dr. Ben G. Fitzpatrick </a:t>
            </a:r>
          </a:p>
        </p:txBody>
      </p:sp>
    </p:spTree>
    <p:extLst>
      <p:ext uri="{BB962C8B-B14F-4D97-AF65-F5344CB8AC3E}">
        <p14:creationId xmlns:p14="http://schemas.microsoft.com/office/powerpoint/2010/main" val="266096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800100"/>
            <a:ext cx="8229600" cy="990600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 smtClean="0"/>
              <a:t>Questions?</a:t>
            </a:r>
            <a:endParaRPr lang="en-US" sz="3600" b="1" dirty="0"/>
          </a:p>
        </p:txBody>
      </p:sp>
      <p:grpSp>
        <p:nvGrpSpPr>
          <p:cNvPr id="13" name="Group 12"/>
          <p:cNvGrpSpPr/>
          <p:nvPr/>
        </p:nvGrpSpPr>
        <p:grpSpPr>
          <a:xfrm>
            <a:off x="1457275" y="2904635"/>
            <a:ext cx="6229450" cy="1643057"/>
            <a:chOff x="1631849" y="2828435"/>
            <a:chExt cx="6229450" cy="1643057"/>
          </a:xfrm>
        </p:grpSpPr>
        <p:sp>
          <p:nvSpPr>
            <p:cNvPr id="5" name="TextBox 4"/>
            <p:cNvSpPr txBox="1"/>
            <p:nvPr/>
          </p:nvSpPr>
          <p:spPr>
            <a:xfrm>
              <a:off x="2516877" y="3035485"/>
              <a:ext cx="5096671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u="sng" dirty="0" smtClean="0">
                  <a:solidFill>
                    <a:schemeClr val="tx2"/>
                  </a:solidFill>
                </a:rPr>
                <a:t>http</a:t>
              </a:r>
              <a:r>
                <a:rPr lang="en-US" sz="2400" b="1" u="sng" dirty="0">
                  <a:solidFill>
                    <a:schemeClr val="tx2"/>
                  </a:solidFill>
                </a:rPr>
                <a:t>://</a:t>
              </a:r>
              <a:r>
                <a:rPr lang="en-US" sz="2400" b="1" u="sng" dirty="0" err="1">
                  <a:solidFill>
                    <a:schemeClr val="tx2"/>
                  </a:solidFill>
                </a:rPr>
                <a:t>dondi.github.io</a:t>
              </a:r>
              <a:r>
                <a:rPr lang="en-US" sz="2400" b="1" u="sng" dirty="0">
                  <a:solidFill>
                    <a:schemeClr val="tx2"/>
                  </a:solidFill>
                </a:rPr>
                <a:t>/GRNsight</a:t>
              </a:r>
              <a:r>
                <a:rPr lang="en-US" sz="2400" b="1" u="sng" dirty="0" smtClean="0">
                  <a:solidFill>
                    <a:schemeClr val="tx2"/>
                  </a:solidFill>
                </a:rPr>
                <a:t>/</a:t>
              </a:r>
            </a:p>
            <a:p>
              <a:endParaRPr lang="en-US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516876" y="3705133"/>
              <a:ext cx="53444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u="sng" dirty="0">
                  <a:solidFill>
                    <a:schemeClr val="tx2"/>
                  </a:solidFill>
                </a:rPr>
                <a:t>https://</a:t>
              </a:r>
              <a:r>
                <a:rPr lang="en-US" sz="2400" b="1" u="sng" dirty="0" err="1" smtClean="0">
                  <a:solidFill>
                    <a:schemeClr val="tx2"/>
                  </a:solidFill>
                </a:rPr>
                <a:t>github.com</a:t>
              </a:r>
              <a:r>
                <a:rPr lang="en-US" sz="2400" b="1" u="sng" dirty="0" smtClean="0">
                  <a:solidFill>
                    <a:schemeClr val="tx2"/>
                  </a:solidFill>
                </a:rPr>
                <a:t>/</a:t>
              </a:r>
              <a:r>
                <a:rPr lang="en-US" sz="2400" b="1" u="sng" dirty="0" err="1" smtClean="0">
                  <a:solidFill>
                    <a:schemeClr val="tx2"/>
                  </a:solidFill>
                </a:rPr>
                <a:t>dondi</a:t>
              </a:r>
              <a:r>
                <a:rPr lang="en-US" sz="2400" b="1" u="sng" dirty="0" smtClean="0">
                  <a:solidFill>
                    <a:schemeClr val="tx2"/>
                  </a:solidFill>
                </a:rPr>
                <a:t>/GRNsight</a:t>
              </a:r>
              <a:endParaRPr lang="en-US" sz="2400" b="1" u="sng" dirty="0">
                <a:solidFill>
                  <a:schemeClr val="tx2"/>
                </a:solidFill>
              </a:endParaRPr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31849" y="3546313"/>
              <a:ext cx="925179" cy="92517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21920" y="2828435"/>
              <a:ext cx="766482" cy="7449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46675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dirty="0" smtClean="0"/>
              <a:t>Backup Slides</a:t>
            </a:r>
            <a:endParaRPr lang="en-US" sz="28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1753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64"/>
          <p:cNvSpPr txBox="1">
            <a:spLocks noGrp="1"/>
          </p:cNvSpPr>
          <p:nvPr>
            <p:ph idx="1"/>
          </p:nvPr>
        </p:nvSpPr>
        <p:spPr>
          <a:xfrm>
            <a:off x="292100" y="1600200"/>
            <a:ext cx="8394700" cy="4876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71500" lvl="0" indent="-342900" rtl="0">
              <a:spcBef>
                <a:spcPts val="1000"/>
              </a:spcBef>
              <a:spcAft>
                <a:spcPts val="1000"/>
              </a:spcAft>
              <a:buFont typeface="Arial"/>
              <a:buChar char="•"/>
            </a:pPr>
            <a:r>
              <a:rPr lang="en" b="1" dirty="0">
                <a:solidFill>
                  <a:schemeClr val="tx1"/>
                </a:solidFill>
              </a:rPr>
              <a:t>Gene regulatory networks (GRNs) consist of genes, transcription factors, and the regulatory relationships between them.</a:t>
            </a:r>
          </a:p>
          <a:p>
            <a:pPr marL="571500" lvl="0" indent="-342900" rtl="0">
              <a:spcBef>
                <a:spcPts val="0"/>
              </a:spcBef>
              <a:spcAft>
                <a:spcPts val="1000"/>
              </a:spcAft>
              <a:buFont typeface="Arial"/>
              <a:buChar char="•"/>
            </a:pPr>
            <a:r>
              <a:rPr lang="en" b="1" dirty="0">
                <a:solidFill>
                  <a:schemeClr val="bg1">
                    <a:lumMod val="50000"/>
                  </a:schemeClr>
                </a:solidFill>
              </a:rPr>
              <a:t>GRNsight is an open source web application and service for visualizing models of gene regulatory networks.</a:t>
            </a:r>
          </a:p>
          <a:p>
            <a:pPr marL="571500" lvl="0" indent="-342900" rtl="0">
              <a:spcBef>
                <a:spcPts val="0"/>
              </a:spcBef>
              <a:spcAft>
                <a:spcPts val="1000"/>
              </a:spcAft>
              <a:buFont typeface="Arial"/>
              <a:buChar char="•"/>
            </a:pPr>
            <a:r>
              <a:rPr lang="en-US" b="1" dirty="0" smtClean="0">
                <a:solidFill>
                  <a:schemeClr val="bg1">
                    <a:lumMod val="50000"/>
                  </a:schemeClr>
                </a:solidFill>
              </a:rPr>
              <a:t>In GRNsight </a:t>
            </a:r>
            <a:r>
              <a:rPr lang="en" b="1" dirty="0" smtClean="0">
                <a:solidFill>
                  <a:schemeClr val="bg1">
                    <a:lumMod val="50000"/>
                  </a:schemeClr>
                </a:solidFill>
              </a:rPr>
              <a:t>version 2.0</a:t>
            </a:r>
            <a:r>
              <a:rPr lang="en-US" b="1" dirty="0" smtClean="0">
                <a:solidFill>
                  <a:schemeClr val="bg1">
                    <a:lumMod val="50000"/>
                  </a:schemeClr>
                </a:solidFill>
              </a:rPr>
              <a:t>, the visual and analytic feature set was expanded</a:t>
            </a:r>
            <a:r>
              <a:rPr lang="en" b="1" dirty="0" smtClean="0">
                <a:solidFill>
                  <a:schemeClr val="bg1">
                    <a:lumMod val="50000"/>
                  </a:schemeClr>
                </a:solidFill>
              </a:rPr>
              <a:t>.</a:t>
            </a:r>
            <a:endParaRPr lang="en-US" b="1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571500" indent="-342900">
              <a:spcBef>
                <a:spcPts val="0"/>
              </a:spcBef>
              <a:spcAft>
                <a:spcPts val="1000"/>
              </a:spcAft>
              <a:buFont typeface="Arial"/>
              <a:buChar char="•"/>
            </a:pPr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In GRNsight </a:t>
            </a:r>
            <a:r>
              <a:rPr lang="en" b="1" dirty="0">
                <a:solidFill>
                  <a:schemeClr val="bg2">
                    <a:lumMod val="50000"/>
                  </a:schemeClr>
                </a:solidFill>
              </a:rPr>
              <a:t>version 2.0</a:t>
            </a:r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, client and server side tests were expanded.</a:t>
            </a:r>
            <a:endParaRPr lang="en" b="1" dirty="0">
              <a:solidFill>
                <a:schemeClr val="bg2">
                  <a:lumMod val="50000"/>
                </a:schemeClr>
              </a:solidFill>
            </a:endParaRPr>
          </a:p>
          <a:p>
            <a:pPr marL="571500" lvl="0" indent="-342900" rtl="0">
              <a:spcBef>
                <a:spcPts val="0"/>
              </a:spcBef>
              <a:spcAft>
                <a:spcPts val="1000"/>
              </a:spcAft>
              <a:buFont typeface="Arial"/>
              <a:buChar char="•"/>
            </a:pPr>
            <a:endParaRPr lang="en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6111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dirty="0" smtClean="0"/>
              <a:t>Implementation of DevOps Toolchain improves productivity and efficiency</a:t>
            </a:r>
            <a:endParaRPr lang="en-US" sz="28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89100"/>
            <a:ext cx="4610100" cy="4724400"/>
          </a:xfrm>
        </p:spPr>
        <p:txBody>
          <a:bodyPr>
            <a:normAutofit/>
          </a:bodyPr>
          <a:lstStyle/>
          <a:p>
            <a:r>
              <a:rPr lang="en-US" dirty="0" smtClean="0"/>
              <a:t>DevOps aims at automating</a:t>
            </a:r>
            <a:r>
              <a:rPr lang="en-US" dirty="0"/>
              <a:t> and monitoring </a:t>
            </a:r>
            <a:r>
              <a:rPr lang="en-US" dirty="0" smtClean="0"/>
              <a:t>all </a:t>
            </a:r>
            <a:r>
              <a:rPr lang="en-US" dirty="0"/>
              <a:t>steps of software </a:t>
            </a:r>
            <a:r>
              <a:rPr lang="en-US" dirty="0" smtClean="0"/>
              <a:t>construction.</a:t>
            </a:r>
          </a:p>
          <a:p>
            <a:r>
              <a:rPr lang="en-US" dirty="0" smtClean="0"/>
              <a:t>Implementation of DevOps practices:</a:t>
            </a:r>
          </a:p>
          <a:p>
            <a:pPr lvl="1">
              <a:buFont typeface="Wingdings" charset="2"/>
              <a:buChar char="ü"/>
            </a:pPr>
            <a:r>
              <a:rPr lang="en-US" sz="2400" dirty="0" smtClean="0"/>
              <a:t> Increases frequency of deployment</a:t>
            </a:r>
          </a:p>
          <a:p>
            <a:pPr lvl="1">
              <a:buFont typeface="Wingdings" charset="2"/>
              <a:buChar char="ü"/>
            </a:pPr>
            <a:r>
              <a:rPr lang="en-US" sz="2400" dirty="0" smtClean="0"/>
              <a:t> Reduces </a:t>
            </a:r>
            <a:r>
              <a:rPr lang="en-US" sz="2400" dirty="0"/>
              <a:t>failure rate of </a:t>
            </a:r>
            <a:r>
              <a:rPr lang="en-US" sz="2400" dirty="0" smtClean="0"/>
              <a:t>releases</a:t>
            </a:r>
          </a:p>
          <a:p>
            <a:pPr lvl="1">
              <a:buFont typeface="Wingdings" charset="2"/>
              <a:buChar char="ü"/>
            </a:pPr>
            <a:r>
              <a:rPr lang="en-US" sz="2400" dirty="0" smtClean="0"/>
              <a:t> Improves developer productivity and efficiency</a:t>
            </a:r>
          </a:p>
          <a:p>
            <a:endParaRPr lang="en-US" dirty="0" smtClean="0"/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5185" y="2451100"/>
            <a:ext cx="3371615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822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dirty="0" smtClean="0"/>
              <a:t>Travis Continuous Integration (C.I.) tool </a:t>
            </a:r>
            <a:endParaRPr lang="en-US" sz="2800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530" y="2741796"/>
            <a:ext cx="7532939" cy="3290704"/>
          </a:xfr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457199" y="1689100"/>
            <a:ext cx="7881269" cy="4724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Runs unit tests, code style </a:t>
            </a:r>
            <a:r>
              <a:rPr lang="en-US" dirty="0" err="1" smtClean="0"/>
              <a:t>linting</a:t>
            </a:r>
            <a:r>
              <a:rPr lang="en-US" dirty="0" smtClean="0"/>
              <a:t>, and code coverage analysis automatically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712825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292100"/>
            <a:ext cx="8229600" cy="990600"/>
          </a:xfrm>
        </p:spPr>
        <p:txBody>
          <a:bodyPr>
            <a:normAutofit/>
          </a:bodyPr>
          <a:lstStyle/>
          <a:p>
            <a:r>
              <a:rPr lang="en-US" sz="2800" b="1" dirty="0" smtClean="0"/>
              <a:t>GRNsight v2.1.11 (master) Screenshot</a:t>
            </a:r>
            <a:endParaRPr lang="en-US" sz="2800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742" y="1282700"/>
            <a:ext cx="7872513" cy="5362235"/>
          </a:xfrm>
        </p:spPr>
      </p:pic>
    </p:spTree>
    <p:extLst>
      <p:ext uri="{BB962C8B-B14F-4D97-AF65-F5344CB8AC3E}">
        <p14:creationId xmlns:p14="http://schemas.microsoft.com/office/powerpoint/2010/main" val="793578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"/>
          <p:cNvSpPr txBox="1">
            <a:spLocks noChangeArrowheads="1"/>
          </p:cNvSpPr>
          <p:nvPr/>
        </p:nvSpPr>
        <p:spPr>
          <a:xfrm>
            <a:off x="457200" y="720997"/>
            <a:ext cx="8337349" cy="9906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/>
              <a:t>A gene regulatory </a:t>
            </a:r>
            <a:r>
              <a:rPr lang="en-US" sz="2800" b="1" dirty="0" smtClean="0"/>
              <a:t>network (GRN) </a:t>
            </a:r>
            <a:r>
              <a:rPr lang="en-US" sz="2800" b="1" dirty="0"/>
              <a:t>controls the level of expression of genes and proteins</a:t>
            </a:r>
            <a:endParaRPr lang="en-US" altLang="en-US" sz="2800" b="1" dirty="0" smtClean="0">
              <a:solidFill>
                <a:srgbClr val="16693F"/>
              </a:solidFill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92790" y="2155258"/>
            <a:ext cx="4356137" cy="4102286"/>
          </a:xfrm>
        </p:spPr>
        <p:txBody>
          <a:bodyPr>
            <a:noAutofit/>
          </a:bodyPr>
          <a:lstStyle/>
          <a:p>
            <a:r>
              <a:rPr lang="en-US" sz="2800" dirty="0" smtClean="0"/>
              <a:t>Transcription factors </a:t>
            </a:r>
            <a:r>
              <a:rPr lang="en-US" sz="2800" b="1" dirty="0" smtClean="0"/>
              <a:t>activate</a:t>
            </a:r>
            <a:r>
              <a:rPr lang="en-US" sz="2800" dirty="0" smtClean="0"/>
              <a:t> </a:t>
            </a:r>
            <a:r>
              <a:rPr lang="en-US" sz="2800" dirty="0"/>
              <a:t>or </a:t>
            </a:r>
            <a:r>
              <a:rPr lang="en-US" sz="2800" b="1" dirty="0"/>
              <a:t>repress</a:t>
            </a:r>
            <a:r>
              <a:rPr lang="en-US" sz="2800" dirty="0"/>
              <a:t> expression.</a:t>
            </a:r>
          </a:p>
          <a:p>
            <a:pPr marL="0" indent="0">
              <a:buNone/>
            </a:pPr>
            <a:endParaRPr lang="en-US" sz="2800" dirty="0" smtClean="0"/>
          </a:p>
          <a:p>
            <a:r>
              <a:rPr lang="en-US" sz="2800" dirty="0"/>
              <a:t>To understand GRNs we want to quantify the </a:t>
            </a:r>
            <a:r>
              <a:rPr lang="en-US" sz="2800" b="1" dirty="0"/>
              <a:t>weight values</a:t>
            </a:r>
            <a:r>
              <a:rPr lang="en-US" sz="2800" dirty="0"/>
              <a:t> of these regulatory </a:t>
            </a:r>
            <a:r>
              <a:rPr lang="en-US" sz="2800" dirty="0" smtClean="0"/>
              <a:t>relationships</a:t>
            </a:r>
            <a:endParaRPr lang="en-US" sz="2800" b="1" dirty="0" smtClean="0"/>
          </a:p>
        </p:txBody>
      </p:sp>
      <p:pic>
        <p:nvPicPr>
          <p:cNvPr id="11" name="Shape 76"/>
          <p:cNvPicPr preferRelativeResize="0">
            <a:picLocks noChangeAspect="1"/>
          </p:cNvPicPr>
          <p:nvPr/>
        </p:nvPicPr>
        <p:blipFill rotWithShape="1">
          <a:blip r:embed="rId3">
            <a:alphaModFix/>
          </a:blip>
          <a:srcRect l="6976"/>
          <a:stretch/>
        </p:blipFill>
        <p:spPr>
          <a:xfrm>
            <a:off x="457200" y="2063262"/>
            <a:ext cx="4019829" cy="3612197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Shape 78"/>
          <p:cNvSpPr txBox="1">
            <a:spLocks noChangeAspect="1"/>
          </p:cNvSpPr>
          <p:nvPr/>
        </p:nvSpPr>
        <p:spPr>
          <a:xfrm>
            <a:off x="572961" y="3066259"/>
            <a:ext cx="1447739" cy="51360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400" b="1" dirty="0"/>
              <a:t>Transcription</a:t>
            </a:r>
            <a:endParaRPr lang="en" b="1" dirty="0"/>
          </a:p>
        </p:txBody>
      </p:sp>
      <p:sp>
        <p:nvSpPr>
          <p:cNvPr id="13" name="Shape 79"/>
          <p:cNvSpPr txBox="1">
            <a:spLocks noChangeAspect="1"/>
          </p:cNvSpPr>
          <p:nvPr/>
        </p:nvSpPr>
        <p:spPr>
          <a:xfrm>
            <a:off x="2478075" y="3348576"/>
            <a:ext cx="1095623" cy="54294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400" b="1" dirty="0"/>
              <a:t>mRNA</a:t>
            </a:r>
          </a:p>
        </p:txBody>
      </p:sp>
      <p:sp>
        <p:nvSpPr>
          <p:cNvPr id="20" name="Shape 80"/>
          <p:cNvSpPr txBox="1">
            <a:spLocks noChangeAspect="1"/>
          </p:cNvSpPr>
          <p:nvPr/>
        </p:nvSpPr>
        <p:spPr>
          <a:xfrm>
            <a:off x="2478075" y="4590797"/>
            <a:ext cx="1323768" cy="54294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400" b="1" dirty="0"/>
              <a:t>Protein</a:t>
            </a:r>
            <a:endParaRPr lang="en" b="1" dirty="0"/>
          </a:p>
        </p:txBody>
      </p:sp>
      <p:sp>
        <p:nvSpPr>
          <p:cNvPr id="22" name="Shape 81"/>
          <p:cNvSpPr txBox="1">
            <a:spLocks noChangeAspect="1"/>
          </p:cNvSpPr>
          <p:nvPr/>
        </p:nvSpPr>
        <p:spPr>
          <a:xfrm>
            <a:off x="2478075" y="2745876"/>
            <a:ext cx="973151" cy="54294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400" b="1" dirty="0"/>
              <a:t>DNA</a:t>
            </a:r>
          </a:p>
        </p:txBody>
      </p:sp>
      <p:sp>
        <p:nvSpPr>
          <p:cNvPr id="23" name="Shape 82"/>
          <p:cNvSpPr txBox="1">
            <a:spLocks noChangeAspect="1"/>
          </p:cNvSpPr>
          <p:nvPr/>
        </p:nvSpPr>
        <p:spPr>
          <a:xfrm>
            <a:off x="734716" y="3829909"/>
            <a:ext cx="1743358" cy="54294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400" b="1" dirty="0"/>
              <a:t>Translation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39353" y="5770066"/>
            <a:ext cx="3327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Gene regulatory process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24633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r="10200"/>
          <a:stretch/>
        </p:blipFill>
        <p:spPr>
          <a:xfrm>
            <a:off x="5695766" y="1181903"/>
            <a:ext cx="2724459" cy="114707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684" y="870021"/>
            <a:ext cx="8229600" cy="990600"/>
          </a:xfrm>
        </p:spPr>
        <p:txBody>
          <a:bodyPr>
            <a:noAutofit/>
          </a:bodyPr>
          <a:lstStyle/>
          <a:p>
            <a:r>
              <a:rPr lang="en-US" sz="2800" b="1" dirty="0" smtClean="0"/>
              <a:t>GRNmap models the dynamics of GRNs to estimate weight parameters (</a:t>
            </a:r>
            <a:r>
              <a:rPr lang="en-US" sz="2800" b="1" i="1" dirty="0" smtClean="0"/>
              <a:t>w</a:t>
            </a:r>
            <a:r>
              <a:rPr lang="en-US" sz="2800" b="1" dirty="0" smtClean="0"/>
              <a:t>)</a:t>
            </a:r>
            <a:r>
              <a:rPr lang="en-US" sz="3600" dirty="0"/>
              <a:t/>
            </a:r>
            <a:br>
              <a:rPr lang="en-US" sz="3600" dirty="0"/>
            </a:b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9297" y="2209745"/>
            <a:ext cx="8666373" cy="2374593"/>
          </a:xfrm>
        </p:spPr>
        <p:txBody>
          <a:bodyPr>
            <a:normAutofit/>
          </a:bodyPr>
          <a:lstStyle/>
          <a:p>
            <a:r>
              <a:rPr lang="en-US" sz="2800" dirty="0"/>
              <a:t>Magnitude of weights represent the influence of the transcription factor on its target gene</a:t>
            </a:r>
          </a:p>
          <a:p>
            <a:pPr lvl="0"/>
            <a:r>
              <a:rPr lang="en-US" sz="2800" b="1" dirty="0" smtClean="0"/>
              <a:t>Positive</a:t>
            </a:r>
            <a:r>
              <a:rPr lang="en-US" sz="2800" dirty="0" smtClean="0"/>
              <a:t> </a:t>
            </a:r>
            <a:r>
              <a:rPr lang="en-US" sz="2800" dirty="0"/>
              <a:t>weights </a:t>
            </a:r>
            <a:r>
              <a:rPr lang="en-US" sz="2800" dirty="0" smtClean="0"/>
              <a:t>= </a:t>
            </a:r>
            <a:r>
              <a:rPr lang="en-US" sz="2800" b="1" dirty="0" smtClean="0"/>
              <a:t>activation</a:t>
            </a:r>
            <a:r>
              <a:rPr lang="en-US" sz="2800" dirty="0" smtClean="0"/>
              <a:t> </a:t>
            </a:r>
            <a:r>
              <a:rPr lang="en-US" sz="2800" dirty="0"/>
              <a:t>of gene expression.</a:t>
            </a:r>
          </a:p>
          <a:p>
            <a:pPr lvl="0"/>
            <a:r>
              <a:rPr lang="en-US" sz="2800" b="1" dirty="0"/>
              <a:t>Negative</a:t>
            </a:r>
            <a:r>
              <a:rPr lang="en-US" sz="2800" dirty="0"/>
              <a:t> weights </a:t>
            </a:r>
            <a:r>
              <a:rPr lang="en-US" sz="2800" dirty="0" smtClean="0"/>
              <a:t>= </a:t>
            </a:r>
            <a:r>
              <a:rPr lang="en-US" sz="2800" b="1" dirty="0" smtClean="0"/>
              <a:t>repression</a:t>
            </a:r>
            <a:r>
              <a:rPr lang="en-US" sz="2800" dirty="0" smtClean="0"/>
              <a:t> </a:t>
            </a:r>
            <a:r>
              <a:rPr lang="en-US" sz="2800" dirty="0"/>
              <a:t>of gene expression.</a:t>
            </a:r>
            <a:endParaRPr lang="en" sz="2800" dirty="0"/>
          </a:p>
          <a:p>
            <a:pPr lvl="0"/>
            <a:endParaRPr lang="en-US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52460227"/>
              </p:ext>
            </p:extLst>
          </p:nvPr>
        </p:nvGraphicFramePr>
        <p:xfrm>
          <a:off x="1407058" y="4450085"/>
          <a:ext cx="6330850" cy="15670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70" name="Equation" r:id="rId5" imgW="2870200" imgH="711200" progId="Equation.3">
                  <p:embed/>
                </p:oleObj>
              </mc:Choice>
              <mc:Fallback>
                <p:oleObj name="Equation" r:id="rId5" imgW="2870200" imgH="71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7058" y="4450085"/>
                        <a:ext cx="6330850" cy="156704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TextBox 25"/>
          <p:cNvSpPr txBox="1"/>
          <p:nvPr/>
        </p:nvSpPr>
        <p:spPr>
          <a:xfrm>
            <a:off x="2851499" y="6017127"/>
            <a:ext cx="3441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GRNmap differential equation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108820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9948" y="678868"/>
            <a:ext cx="8229600" cy="990600"/>
          </a:xfrm>
        </p:spPr>
        <p:txBody>
          <a:bodyPr>
            <a:noAutofit/>
          </a:bodyPr>
          <a:lstStyle/>
          <a:p>
            <a:r>
              <a:rPr lang="en-US" sz="2800" b="1" dirty="0"/>
              <a:t>GRNmap outputs Excel spreadsheets, with estimated weight parameters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114" y="2231574"/>
            <a:ext cx="8511268" cy="2872349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1339611" y="5666029"/>
            <a:ext cx="6450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21 gene, 31 edge weighted network output from GRNmap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716316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64"/>
          <p:cNvSpPr txBox="1">
            <a:spLocks noGrp="1"/>
          </p:cNvSpPr>
          <p:nvPr>
            <p:ph idx="1"/>
          </p:nvPr>
        </p:nvSpPr>
        <p:spPr>
          <a:xfrm>
            <a:off x="292100" y="1600200"/>
            <a:ext cx="8394700" cy="4876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71500" lvl="0" indent="-342900" rtl="0">
              <a:spcBef>
                <a:spcPts val="1000"/>
              </a:spcBef>
              <a:spcAft>
                <a:spcPts val="1000"/>
              </a:spcAft>
              <a:buFont typeface="Arial"/>
              <a:buChar char="•"/>
            </a:pPr>
            <a:r>
              <a:rPr lang="en" b="1" dirty="0">
                <a:solidFill>
                  <a:schemeClr val="bg1">
                    <a:lumMod val="50000"/>
                  </a:schemeClr>
                </a:solidFill>
              </a:rPr>
              <a:t>Gene regulatory networks (GRNs) consist of genes, transcription factors, and the regulatory relationships between them.</a:t>
            </a:r>
          </a:p>
          <a:p>
            <a:pPr marL="571500" lvl="0" indent="-342900" rtl="0">
              <a:spcBef>
                <a:spcPts val="0"/>
              </a:spcBef>
              <a:spcAft>
                <a:spcPts val="1000"/>
              </a:spcAft>
              <a:buFont typeface="Arial"/>
              <a:buChar char="•"/>
            </a:pPr>
            <a:r>
              <a:rPr lang="en" b="1" dirty="0"/>
              <a:t>GRNsight is an open source web application and service for visualizing models of gene regulatory networks.</a:t>
            </a:r>
          </a:p>
          <a:p>
            <a:pPr marL="571500" lvl="0" indent="-342900">
              <a:spcBef>
                <a:spcPts val="0"/>
              </a:spcBef>
              <a:spcAft>
                <a:spcPts val="1000"/>
              </a:spcAft>
              <a:buFont typeface="Arial"/>
              <a:buChar char="•"/>
            </a:pPr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In GRNsight </a:t>
            </a:r>
            <a:r>
              <a:rPr lang="en" b="1" dirty="0">
                <a:solidFill>
                  <a:schemeClr val="bg1">
                    <a:lumMod val="50000"/>
                  </a:schemeClr>
                </a:solidFill>
              </a:rPr>
              <a:t>version 2.0</a:t>
            </a:r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, the visual and analytic feature set was expanded</a:t>
            </a:r>
            <a:r>
              <a:rPr lang="en" b="1" dirty="0">
                <a:solidFill>
                  <a:schemeClr val="bg1">
                    <a:lumMod val="50000"/>
                  </a:schemeClr>
                </a:solidFill>
              </a:rPr>
              <a:t>.</a:t>
            </a:r>
            <a:endParaRPr lang="en-US" b="1" dirty="0">
              <a:solidFill>
                <a:schemeClr val="bg1">
                  <a:lumMod val="50000"/>
                </a:schemeClr>
              </a:solidFill>
            </a:endParaRPr>
          </a:p>
          <a:p>
            <a:pPr marL="571500" indent="-342900">
              <a:spcBef>
                <a:spcPts val="0"/>
              </a:spcBef>
              <a:spcAft>
                <a:spcPts val="1000"/>
              </a:spcAft>
              <a:buFont typeface="Arial"/>
              <a:buChar char="•"/>
            </a:pPr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In GRNsight </a:t>
            </a:r>
            <a:r>
              <a:rPr lang="en" b="1" dirty="0">
                <a:solidFill>
                  <a:schemeClr val="bg2">
                    <a:lumMod val="50000"/>
                  </a:schemeClr>
                </a:solidFill>
              </a:rPr>
              <a:t>version 2.0</a:t>
            </a:r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, client and server side tests were expanded.</a:t>
            </a:r>
            <a:endParaRPr lang="en" b="1" dirty="0">
              <a:solidFill>
                <a:schemeClr val="bg2">
                  <a:lumMod val="50000"/>
                </a:schemeClr>
              </a:solidFill>
            </a:endParaRPr>
          </a:p>
          <a:p>
            <a:pPr marL="571500" lvl="0" indent="-342900" rtl="0">
              <a:spcBef>
                <a:spcPts val="0"/>
              </a:spcBef>
              <a:spcAft>
                <a:spcPts val="1000"/>
              </a:spcAft>
              <a:buFont typeface="Arial"/>
              <a:buChar char="•"/>
            </a:pPr>
            <a:endParaRPr lang="en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811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2963" y="525435"/>
            <a:ext cx="8369329" cy="990600"/>
          </a:xfrm>
        </p:spPr>
        <p:txBody>
          <a:bodyPr>
            <a:noAutofit/>
          </a:bodyPr>
          <a:lstStyle/>
          <a:p>
            <a:r>
              <a:rPr lang="en-US" sz="2800" b="1" dirty="0" smtClean="0"/>
              <a:t>GRNsight automatically produces visualizations of weighted networks from adjacency matrix inputs</a:t>
            </a:r>
            <a:endParaRPr lang="en-US" sz="2800" b="1" dirty="0"/>
          </a:p>
        </p:txBody>
      </p:sp>
      <p:sp>
        <p:nvSpPr>
          <p:cNvPr id="4" name="Rectangle 3"/>
          <p:cNvSpPr/>
          <p:nvPr/>
        </p:nvSpPr>
        <p:spPr>
          <a:xfrm>
            <a:off x="7165303" y="2670937"/>
            <a:ext cx="1776989" cy="254718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8465221" y="4862546"/>
            <a:ext cx="411424" cy="0"/>
          </a:xfrm>
          <a:prstGeom prst="straightConnector1">
            <a:avLst/>
          </a:prstGeom>
          <a:ln>
            <a:solidFill>
              <a:srgbClr val="9C9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>
            <a:off x="8098398" y="3951854"/>
            <a:ext cx="733647" cy="0"/>
          </a:xfrm>
          <a:prstGeom prst="straightConnector1">
            <a:avLst/>
          </a:prstGeom>
          <a:ln w="57150">
            <a:solidFill>
              <a:srgbClr val="C5178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/>
          <p:cNvGrpSpPr/>
          <p:nvPr/>
        </p:nvGrpSpPr>
        <p:grpSpPr>
          <a:xfrm>
            <a:off x="8158433" y="4311491"/>
            <a:ext cx="673612" cy="174894"/>
            <a:chOff x="294155" y="3370522"/>
            <a:chExt cx="733647" cy="260499"/>
          </a:xfrm>
        </p:grpSpPr>
        <p:cxnSp>
          <p:nvCxnSpPr>
            <p:cNvPr id="8" name="Straight Arrow Connector 7"/>
            <p:cNvCxnSpPr/>
            <p:nvPr/>
          </p:nvCxnSpPr>
          <p:spPr>
            <a:xfrm>
              <a:off x="294155" y="3500771"/>
              <a:ext cx="733647" cy="0"/>
            </a:xfrm>
            <a:prstGeom prst="straightConnector1">
              <a:avLst/>
            </a:prstGeom>
            <a:ln w="57150">
              <a:solidFill>
                <a:srgbClr val="05CDDA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>
              <a:off x="1015403" y="3370522"/>
              <a:ext cx="0" cy="260499"/>
            </a:xfrm>
            <a:prstGeom prst="straightConnector1">
              <a:avLst/>
            </a:prstGeom>
            <a:ln w="57150" cap="rnd">
              <a:solidFill>
                <a:srgbClr val="05CDDA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7157115" y="3772197"/>
            <a:ext cx="941283" cy="307777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non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r>
              <a:rPr lang="en-US" sz="1400" dirty="0" smtClean="0"/>
              <a:t>activation</a:t>
            </a:r>
            <a:endParaRPr lang="en-US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7155858" y="4218937"/>
            <a:ext cx="1019831" cy="307777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non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r>
              <a:rPr lang="en-US" sz="1400" dirty="0" smtClean="0"/>
              <a:t>repression</a:t>
            </a:r>
            <a:endParaRPr lang="en-US" sz="1400" dirty="0"/>
          </a:p>
        </p:txBody>
      </p:sp>
      <p:sp>
        <p:nvSpPr>
          <p:cNvPr id="12" name="TextBox 11"/>
          <p:cNvSpPr txBox="1"/>
          <p:nvPr/>
        </p:nvSpPr>
        <p:spPr>
          <a:xfrm>
            <a:off x="7152241" y="4689422"/>
            <a:ext cx="1369286" cy="307777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non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r>
              <a:rPr lang="en-US" sz="1400" dirty="0" smtClean="0"/>
              <a:t>weak influence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624294" y="2785507"/>
            <a:ext cx="816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Key:</a:t>
            </a:r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2596" y="3203011"/>
            <a:ext cx="825500" cy="41910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7199962" y="3291620"/>
            <a:ext cx="582211" cy="307777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non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r>
              <a:rPr lang="en-US" sz="1400" dirty="0" smtClean="0"/>
              <a:t>gene</a:t>
            </a:r>
            <a:endParaRPr lang="en-US" sz="1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366" y="1919005"/>
            <a:ext cx="6920736" cy="3862498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0" y="5781503"/>
            <a:ext cx="5644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Screenshot of GRNsight v1, released Aug 2016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537849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dirty="0" smtClean="0"/>
              <a:t>Existing visualization software must be installed and is optimized for large-scale graphs</a:t>
            </a:r>
            <a:endParaRPr lang="en-US" sz="2800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614" y="1676400"/>
            <a:ext cx="6169684" cy="3925023"/>
          </a:xfrm>
        </p:spPr>
      </p:pic>
      <p:sp>
        <p:nvSpPr>
          <p:cNvPr id="7" name="Rectangle 6"/>
          <p:cNvSpPr/>
          <p:nvPr/>
        </p:nvSpPr>
        <p:spPr>
          <a:xfrm rot="5400000">
            <a:off x="2315012" y="5627748"/>
            <a:ext cx="397326" cy="19285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2000" b="1" dirty="0" err="1" smtClean="0"/>
              <a:t>Cytoscape</a:t>
            </a:r>
            <a:endParaRPr lang="en-US" sz="2000" dirty="0"/>
          </a:p>
        </p:txBody>
      </p:sp>
      <p:sp>
        <p:nvSpPr>
          <p:cNvPr id="8" name="Rectangle 7"/>
          <p:cNvSpPr/>
          <p:nvPr/>
        </p:nvSpPr>
        <p:spPr>
          <a:xfrm rot="5400000">
            <a:off x="2235601" y="3974928"/>
            <a:ext cx="397326" cy="37973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r>
              <a:rPr lang="en-US" sz="2000" dirty="0" err="1"/>
              <a:t>Gephi</a:t>
            </a:r>
            <a:r>
              <a:rPr lang="en-US" sz="2000" dirty="0"/>
              <a:t> v0.8.2 - https://</a:t>
            </a:r>
            <a:r>
              <a:rPr lang="en-US" sz="2000" dirty="0" err="1"/>
              <a:t>gephi.org</a:t>
            </a:r>
            <a:r>
              <a:rPr lang="en-US" sz="2000" dirty="0"/>
              <a:t>/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9400" y="2070295"/>
            <a:ext cx="6426200" cy="4191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495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Custom 8">
      <a:dk1>
        <a:srgbClr val="000000"/>
      </a:dk1>
      <a:lt1>
        <a:srgbClr val="FFFFFF"/>
      </a:lt1>
      <a:dk2>
        <a:srgbClr val="16693F"/>
      </a:dk2>
      <a:lt2>
        <a:srgbClr val="FFFFFF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Clarity.thmx</Template>
  <TotalTime>12106</TotalTime>
  <Words>1684</Words>
  <Application>Microsoft Macintosh PowerPoint</Application>
  <PresentationFormat>On-screen Show (4:3)</PresentationFormat>
  <Paragraphs>215</Paragraphs>
  <Slides>32</Slides>
  <Notes>14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8" baseType="lpstr">
      <vt:lpstr>Calibri</vt:lpstr>
      <vt:lpstr>Mangal</vt:lpstr>
      <vt:lpstr>Wingdings</vt:lpstr>
      <vt:lpstr>Arial</vt:lpstr>
      <vt:lpstr>Clarity</vt:lpstr>
      <vt:lpstr>Equation</vt:lpstr>
      <vt:lpstr>GRNsight v2:  a web application for visualizing models of gene regulatory networks</vt:lpstr>
      <vt:lpstr>Outline</vt:lpstr>
      <vt:lpstr>PowerPoint Presentation</vt:lpstr>
      <vt:lpstr>PowerPoint Presentation</vt:lpstr>
      <vt:lpstr>GRNmap models the dynamics of GRNs to estimate weight parameters (w) </vt:lpstr>
      <vt:lpstr>GRNmap outputs Excel spreadsheets, with estimated weight parameters </vt:lpstr>
      <vt:lpstr>PowerPoint Presentation</vt:lpstr>
      <vt:lpstr>GRNsight automatically produces visualizations of weighted networks from adjacency matrix inputs</vt:lpstr>
      <vt:lpstr>Existing visualization software must be installed and is optimized for large-scale graphs</vt:lpstr>
      <vt:lpstr>GRNsight fills a niche in bioinformatics visualization software</vt:lpstr>
      <vt:lpstr>PowerPoint Presentation</vt:lpstr>
      <vt:lpstr>A subset of visual and analytic features developed for GRNsight v2 is highlighted in this presentation</vt:lpstr>
      <vt:lpstr>GRNsight is written in JavaScript and follows software engineering best practices</vt:lpstr>
      <vt:lpstr>Allow the graph to reach a steady state </vt:lpstr>
      <vt:lpstr>Allow users to customize normalization factor for edge thickness</vt:lpstr>
      <vt:lpstr>Allow users to customize normalization factor for edge thickness</vt:lpstr>
      <vt:lpstr>Allow users to customize gray edge threshold</vt:lpstr>
      <vt:lpstr>Allow users to customize gray edge threshold</vt:lpstr>
      <vt:lpstr>GRNsight v2.2.3 (beta) Screenshot</vt:lpstr>
      <vt:lpstr>PowerPoint Presentation</vt:lpstr>
      <vt:lpstr>Client-side test generator produces a systematic testing manual</vt:lpstr>
      <vt:lpstr>Server-side tests written for SIF and GraphML file types improves the quality of data interoperability</vt:lpstr>
      <vt:lpstr>Server-side testing for SIF and GraphML file types improves quality of data interoperability</vt:lpstr>
      <vt:lpstr>Testing Results</vt:lpstr>
      <vt:lpstr>Conclusion</vt:lpstr>
      <vt:lpstr>GRNsight application and code are available under the open source BSD license</vt:lpstr>
      <vt:lpstr>Acknowledgements</vt:lpstr>
      <vt:lpstr>Questions?</vt:lpstr>
      <vt:lpstr>Backup Slides</vt:lpstr>
      <vt:lpstr>Implementation of DevOps Toolchain improves productivity and efficiency</vt:lpstr>
      <vt:lpstr>Travis Continuous Integration (C.I.) tool </vt:lpstr>
      <vt:lpstr>GRNsight v2.1.11 (master) Screenshot</vt:lpstr>
    </vt:vector>
  </TitlesOfParts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GRNsight</dc:title>
  <dc:creator>LMU</dc:creator>
  <cp:lastModifiedBy>Microsoft Office User</cp:lastModifiedBy>
  <cp:revision>428</cp:revision>
  <cp:lastPrinted>2015-01-31T00:19:40Z</cp:lastPrinted>
  <dcterms:created xsi:type="dcterms:W3CDTF">2014-03-18T20:45:52Z</dcterms:created>
  <dcterms:modified xsi:type="dcterms:W3CDTF">2017-11-08T23:17:12Z</dcterms:modified>
</cp:coreProperties>
</file>